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52"/>
  </p:notesMasterIdLst>
  <p:sldIdLst>
    <p:sldId id="257" r:id="rId2"/>
    <p:sldId id="258" r:id="rId3"/>
    <p:sldId id="272" r:id="rId4"/>
    <p:sldId id="273" r:id="rId5"/>
    <p:sldId id="274"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0"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307" r:id="rId42"/>
    <p:sldId id="297" r:id="rId43"/>
    <p:sldId id="298" r:id="rId44"/>
    <p:sldId id="300" r:id="rId45"/>
    <p:sldId id="301" r:id="rId46"/>
    <p:sldId id="302" r:id="rId47"/>
    <p:sldId id="303" r:id="rId48"/>
    <p:sldId id="304" r:id="rId49"/>
    <p:sldId id="305" r:id="rId50"/>
    <p:sldId id="306" r:id="rId5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28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35"/>
    </mc:Choice>
    <mc:Fallback>
      <c:style val="35"/>
    </mc:Fallback>
  </mc:AlternateContent>
  <c:chart>
    <c:autoTitleDeleted val="1"/>
    <c:plotArea>
      <c:layout/>
      <c:lineChart>
        <c:grouping val="standard"/>
        <c:varyColors val="0"/>
        <c:ser>
          <c:idx val="0"/>
          <c:order val="0"/>
          <c:tx>
            <c:strRef>
              <c:f>Лист1!$B$1</c:f>
              <c:strCache>
                <c:ptCount val="1"/>
                <c:pt idx="0">
                  <c:v>Інтенсивність конфлікту</c:v>
                </c:pt>
              </c:strCache>
            </c:strRef>
          </c:tx>
          <c:marker>
            <c:symbol val="none"/>
          </c:marker>
          <c:cat>
            <c:strRef>
              <c:f>Лист1!$A$3:$A$8</c:f>
              <c:strCache>
                <c:ptCount val="6"/>
                <c:pt idx="0">
                  <c:v>січень  – 16 лютого </c:v>
                </c:pt>
                <c:pt idx="1">
                  <c:v>16 лютого  – 18 лютого</c:v>
                </c:pt>
                <c:pt idx="2">
                  <c:v>17-18 лютого  – 16-18 квітня</c:v>
                </c:pt>
                <c:pt idx="3">
                  <c:v>16-18 квітня  – 6 серпня </c:v>
                </c:pt>
                <c:pt idx="4">
                  <c:v>6 серпня – 20 жовтня</c:v>
                </c:pt>
                <c:pt idx="5">
                  <c:v>від 20 жовтня</c:v>
                </c:pt>
              </c:strCache>
            </c:strRef>
          </c:cat>
          <c:val>
            <c:numRef>
              <c:f>Лист1!$B$3:$B$8</c:f>
              <c:numCache>
                <c:formatCode>General</c:formatCode>
                <c:ptCount val="6"/>
                <c:pt idx="0">
                  <c:v>1</c:v>
                </c:pt>
                <c:pt idx="1">
                  <c:v>5</c:v>
                </c:pt>
                <c:pt idx="2">
                  <c:v>9</c:v>
                </c:pt>
                <c:pt idx="3">
                  <c:v>8</c:v>
                </c:pt>
                <c:pt idx="4">
                  <c:v>6</c:v>
                </c:pt>
                <c:pt idx="5">
                  <c:v>2</c:v>
                </c:pt>
              </c:numCache>
            </c:numRef>
          </c:val>
          <c:smooth val="0"/>
        </c:ser>
        <c:dLbls>
          <c:showLegendKey val="0"/>
          <c:showVal val="0"/>
          <c:showCatName val="0"/>
          <c:showSerName val="0"/>
          <c:showPercent val="0"/>
          <c:showBubbleSize val="0"/>
        </c:dLbls>
        <c:dropLines/>
        <c:marker val="1"/>
        <c:smooth val="0"/>
        <c:axId val="168279424"/>
        <c:axId val="168281216"/>
      </c:lineChart>
      <c:catAx>
        <c:axId val="168279424"/>
        <c:scaling>
          <c:orientation val="minMax"/>
        </c:scaling>
        <c:delete val="0"/>
        <c:axPos val="b"/>
        <c:majorTickMark val="none"/>
        <c:minorTickMark val="none"/>
        <c:tickLblPos val="nextTo"/>
        <c:crossAx val="168281216"/>
        <c:crosses val="autoZero"/>
        <c:auto val="1"/>
        <c:lblAlgn val="ctr"/>
        <c:lblOffset val="100"/>
        <c:noMultiLvlLbl val="0"/>
      </c:catAx>
      <c:valAx>
        <c:axId val="168281216"/>
        <c:scaling>
          <c:orientation val="minMax"/>
        </c:scaling>
        <c:delete val="0"/>
        <c:axPos val="l"/>
        <c:majorGridlines/>
        <c:numFmt formatCode="General" sourceLinked="1"/>
        <c:majorTickMark val="out"/>
        <c:minorTickMark val="none"/>
        <c:tickLblPos val="nextTo"/>
        <c:crossAx val="168279424"/>
        <c:crosses val="autoZero"/>
        <c:crossBetween val="between"/>
      </c:valAx>
    </c:plotArea>
    <c:legend>
      <c:legendPos val="r"/>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B2B093-47A0-425F-AE38-923F95608750}" type="datetimeFigureOut">
              <a:rPr lang="ru-RU" smtClean="0"/>
              <a:t>01.12.2011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F45110-A69E-4D5A-B661-BD2270E790AE}" type="slidenum">
              <a:rPr lang="ru-RU" smtClean="0"/>
              <a:t>‹#›</a:t>
            </a:fld>
            <a:endParaRPr lang="ru-RU"/>
          </a:p>
        </p:txBody>
      </p:sp>
    </p:spTree>
    <p:extLst>
      <p:ext uri="{BB962C8B-B14F-4D97-AF65-F5344CB8AC3E}">
        <p14:creationId xmlns:p14="http://schemas.microsoft.com/office/powerpoint/2010/main" val="316456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8F45110-A69E-4D5A-B661-BD2270E790AE}" type="slidenum">
              <a:rPr lang="ru-RU" smtClean="0"/>
              <a:t>34</a:t>
            </a:fld>
            <a:endParaRPr lang="ru-RU"/>
          </a:p>
        </p:txBody>
      </p:sp>
    </p:spTree>
    <p:extLst>
      <p:ext uri="{BB962C8B-B14F-4D97-AF65-F5344CB8AC3E}">
        <p14:creationId xmlns:p14="http://schemas.microsoft.com/office/powerpoint/2010/main" val="817089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3186543"/>
            <a:ext cx="7772400" cy="914532"/>
          </a:xfrm>
        </p:spPr>
        <p:txBody>
          <a:bodyPr/>
          <a:lstStyle>
            <a:lvl1pPr>
              <a:defRPr/>
            </a:lvl1pPr>
          </a:lstStyle>
          <a:p>
            <a:r>
              <a:rPr lang="en-US" dirty="0" smtClean="0"/>
              <a:t>PRESENTATION  NAME</a:t>
            </a:r>
            <a:endParaRPr lang="fr-CA" dirty="0"/>
          </a:p>
        </p:txBody>
      </p:sp>
      <p:sp>
        <p:nvSpPr>
          <p:cNvPr id="3" name="Subtitle 2"/>
          <p:cNvSpPr>
            <a:spLocks noGrp="1"/>
          </p:cNvSpPr>
          <p:nvPr>
            <p:ph type="subTitle" idx="1" hasCustomPrompt="1"/>
          </p:nvPr>
        </p:nvSpPr>
        <p:spPr>
          <a:xfrm>
            <a:off x="1371600" y="3886200"/>
            <a:ext cx="6400800" cy="790939"/>
          </a:xfrm>
        </p:spPr>
        <p:txBody>
          <a:bodyPr/>
          <a:lstStyle>
            <a:lvl1pPr marL="0" indent="0" algn="ctr">
              <a:buNone/>
              <a:defRPr>
                <a:solidFill>
                  <a:srgbClr val="6A6155"/>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dirty="0" err="1" smtClean="0"/>
              <a:t>Company</a:t>
            </a:r>
            <a:r>
              <a:rPr lang="fr-CA" dirty="0" smtClean="0"/>
              <a:t> Name</a:t>
            </a:r>
            <a:endParaRPr lang="fr-CA" dirty="0"/>
          </a:p>
        </p:txBody>
      </p:sp>
    </p:spTree>
    <p:extLst>
      <p:ext uri="{BB962C8B-B14F-4D97-AF65-F5344CB8AC3E}">
        <p14:creationId xmlns:p14="http://schemas.microsoft.com/office/powerpoint/2010/main" val="443725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Заголовок и объект">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457200" y="274639"/>
            <a:ext cx="8229600" cy="1143000"/>
          </a:xfrm>
        </p:spPr>
        <p:txBody>
          <a:bodyPr/>
          <a:lstStyle/>
          <a:p>
            <a:r>
              <a:rPr lang="ru-RU" smtClean="0">
                <a:solidFill>
                  <a:srgbClr val="6A6155"/>
                </a:solidFill>
              </a:rPr>
              <a:t>Образец заголовка</a:t>
            </a:r>
            <a:endParaRPr lang="fr-CA" dirty="0">
              <a:solidFill>
                <a:srgbClr val="6A6155"/>
              </a:solidFill>
            </a:endParaRPr>
          </a:p>
        </p:txBody>
      </p:sp>
      <p:sp>
        <p:nvSpPr>
          <p:cNvPr id="8" name="Content Placeholder 2"/>
          <p:cNvSpPr>
            <a:spLocks noGrp="1"/>
          </p:cNvSpPr>
          <p:nvPr>
            <p:ph idx="1"/>
          </p:nvPr>
        </p:nvSpPr>
        <p:spPr>
          <a:xfrm>
            <a:off x="457200" y="1600201"/>
            <a:ext cx="8229600" cy="4525963"/>
          </a:xfrm>
        </p:spPr>
        <p:txBody>
          <a:bodyPr/>
          <a:lstStyle/>
          <a:p>
            <a:pPr lvl="0"/>
            <a:r>
              <a:rPr lang="ru-RU" smtClean="0">
                <a:solidFill>
                  <a:srgbClr val="6A6155"/>
                </a:solidFill>
              </a:rPr>
              <a:t>Образец текста</a:t>
            </a:r>
          </a:p>
        </p:txBody>
      </p:sp>
    </p:spTree>
    <p:extLst>
      <p:ext uri="{BB962C8B-B14F-4D97-AF65-F5344CB8AC3E}">
        <p14:creationId xmlns:p14="http://schemas.microsoft.com/office/powerpoint/2010/main" val="1488845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Заголовок раздел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2123728" y="274639"/>
            <a:ext cx="6563072" cy="1143000"/>
          </a:xfrm>
        </p:spPr>
        <p:txBody>
          <a:bodyPr/>
          <a:lstStyle>
            <a:lvl1pPr algn="l">
              <a:defRPr/>
            </a:lvl1pPr>
          </a:lstStyle>
          <a:p>
            <a:r>
              <a:rPr lang="ru-RU" smtClean="0">
                <a:solidFill>
                  <a:srgbClr val="6A6155"/>
                </a:solidFill>
              </a:rPr>
              <a:t>Образец заголовка</a:t>
            </a:r>
            <a:endParaRPr lang="fr-CA" dirty="0">
              <a:solidFill>
                <a:srgbClr val="6A6155"/>
              </a:solidFill>
            </a:endParaRPr>
          </a:p>
        </p:txBody>
      </p:sp>
      <p:sp>
        <p:nvSpPr>
          <p:cNvPr id="8" name="Content Placeholder 2"/>
          <p:cNvSpPr>
            <a:spLocks noGrp="1"/>
          </p:cNvSpPr>
          <p:nvPr>
            <p:ph idx="1"/>
          </p:nvPr>
        </p:nvSpPr>
        <p:spPr>
          <a:xfrm>
            <a:off x="2123728" y="1600201"/>
            <a:ext cx="6563072" cy="4525963"/>
          </a:xfrm>
        </p:spPr>
        <p:txBody>
          <a:bodyPr/>
          <a:lstStyle/>
          <a:p>
            <a:pPr lvl="0"/>
            <a:r>
              <a:rPr lang="ru-RU" smtClean="0">
                <a:solidFill>
                  <a:srgbClr val="6A6155"/>
                </a:solidFill>
              </a:rPr>
              <a:t>Образец текста</a:t>
            </a:r>
          </a:p>
        </p:txBody>
      </p:sp>
    </p:spTree>
    <p:extLst>
      <p:ext uri="{BB962C8B-B14F-4D97-AF65-F5344CB8AC3E}">
        <p14:creationId xmlns:p14="http://schemas.microsoft.com/office/powerpoint/2010/main" val="3559029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Два объекта">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p:cNvSpPr>
            <a:spLocks noGrp="1"/>
          </p:cNvSpPr>
          <p:nvPr>
            <p:ph type="title"/>
          </p:nvPr>
        </p:nvSpPr>
        <p:spPr>
          <a:xfrm>
            <a:off x="457200" y="274639"/>
            <a:ext cx="8229600" cy="1143000"/>
          </a:xfrm>
        </p:spPr>
        <p:txBody>
          <a:bodyPr/>
          <a:lstStyle/>
          <a:p>
            <a:r>
              <a:rPr lang="ru-RU" smtClean="0">
                <a:solidFill>
                  <a:srgbClr val="6A6155"/>
                </a:solidFill>
              </a:rPr>
              <a:t>Образец заголовка</a:t>
            </a:r>
            <a:endParaRPr lang="fr-CA" dirty="0">
              <a:solidFill>
                <a:srgbClr val="6A6155"/>
              </a:solidFill>
            </a:endParaRPr>
          </a:p>
        </p:txBody>
      </p:sp>
      <p:sp>
        <p:nvSpPr>
          <p:cNvPr id="9" name="Content Placeholder 2"/>
          <p:cNvSpPr>
            <a:spLocks noGrp="1"/>
          </p:cNvSpPr>
          <p:nvPr>
            <p:ph idx="1"/>
          </p:nvPr>
        </p:nvSpPr>
        <p:spPr>
          <a:xfrm>
            <a:off x="457200" y="1600201"/>
            <a:ext cx="8229600" cy="4525963"/>
          </a:xfrm>
        </p:spPr>
        <p:txBody>
          <a:bodyPr/>
          <a:lstStyle/>
          <a:p>
            <a:pPr lvl="0"/>
            <a:r>
              <a:rPr lang="ru-RU" smtClean="0">
                <a:solidFill>
                  <a:srgbClr val="6A6155"/>
                </a:solidFill>
              </a:rPr>
              <a:t>Образец текста</a:t>
            </a:r>
          </a:p>
        </p:txBody>
      </p:sp>
    </p:spTree>
    <p:extLst>
      <p:ext uri="{BB962C8B-B14F-4D97-AF65-F5344CB8AC3E}">
        <p14:creationId xmlns:p14="http://schemas.microsoft.com/office/powerpoint/2010/main" val="3694540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ru-RU" smtClean="0"/>
              <a:t>Образец заголовка</a:t>
            </a:r>
            <a:endParaRPr lang="fr-CA"/>
          </a:p>
        </p:txBody>
      </p:sp>
      <p:sp>
        <p:nvSpPr>
          <p:cNvPr id="3" name="Espace réservé du contenu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fr-CA"/>
          </a:p>
        </p:txBody>
      </p:sp>
      <p:sp>
        <p:nvSpPr>
          <p:cNvPr id="4" name="Espace réservé de la date 3"/>
          <p:cNvSpPr>
            <a:spLocks noGrp="1"/>
          </p:cNvSpPr>
          <p:nvPr>
            <p:ph type="dt" sz="half" idx="10"/>
          </p:nvPr>
        </p:nvSpPr>
        <p:spPr/>
        <p:txBody>
          <a:bodyPr/>
          <a:lstStyle>
            <a:lvl1pPr>
              <a:defRPr/>
            </a:lvl1pPr>
          </a:lstStyle>
          <a:p>
            <a:fld id="{63B4127D-2F09-442D-8403-90CB5DF83CC8}" type="datetimeFigureOut">
              <a:rPr lang="ru-RU" smtClean="0"/>
              <a:t>01.12.2011</a:t>
            </a:fld>
            <a:endParaRPr lang="ru-RU"/>
          </a:p>
        </p:txBody>
      </p:sp>
      <p:sp>
        <p:nvSpPr>
          <p:cNvPr id="5" name="Espace réservé du pied de page 4"/>
          <p:cNvSpPr>
            <a:spLocks noGrp="1"/>
          </p:cNvSpPr>
          <p:nvPr>
            <p:ph type="ftr" sz="quarter" idx="11"/>
          </p:nvPr>
        </p:nvSpPr>
        <p:spPr/>
        <p:txBody>
          <a:bodyPr/>
          <a:lstStyle>
            <a:lvl1pPr>
              <a:defRPr/>
            </a:lvl1pPr>
          </a:lstStyle>
          <a:p>
            <a:endParaRPr lang="ru-RU"/>
          </a:p>
        </p:txBody>
      </p:sp>
      <p:sp>
        <p:nvSpPr>
          <p:cNvPr id="6" name="Espace réservé du numéro de diapositive 5"/>
          <p:cNvSpPr>
            <a:spLocks noGrp="1"/>
          </p:cNvSpPr>
          <p:nvPr>
            <p:ph type="sldNum" sz="quarter" idx="12"/>
          </p:nvPr>
        </p:nvSpPr>
        <p:spPr/>
        <p:txBody>
          <a:bodyPr/>
          <a:lstStyle>
            <a:lvl1pPr>
              <a:defRPr/>
            </a:lvl1pPr>
          </a:lstStyle>
          <a:p>
            <a:fld id="{E390EEDA-2087-47E5-9E87-C092E9958F5A}" type="slidenum">
              <a:rPr lang="ru-RU" smtClean="0"/>
              <a:t>‹#›</a:t>
            </a:fld>
            <a:endParaRPr lang="ru-RU"/>
          </a:p>
        </p:txBody>
      </p:sp>
    </p:spTree>
    <p:extLst>
      <p:ext uri="{BB962C8B-B14F-4D97-AF65-F5344CB8AC3E}">
        <p14:creationId xmlns:p14="http://schemas.microsoft.com/office/powerpoint/2010/main" val="66097500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ru-RU" smtClean="0"/>
              <a:t>Образец заголовка</a:t>
            </a:r>
            <a:endParaRPr lang="fr-CA"/>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fr-CA"/>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rgbClr val="6A6155"/>
                </a:solidFill>
              </a:defRPr>
            </a:lvl1pPr>
          </a:lstStyle>
          <a:p>
            <a:fld id="{63B4127D-2F09-442D-8403-90CB5DF83CC8}" type="datetimeFigureOut">
              <a:rPr lang="ru-RU" smtClean="0"/>
              <a:t>01.12.2011</a:t>
            </a:fld>
            <a:endParaRPr lang="ru-RU"/>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rgbClr val="6A6155"/>
                </a:solidFill>
              </a:defRPr>
            </a:lvl1pPr>
          </a:lstStyle>
          <a:p>
            <a:endParaRPr lang="ru-RU"/>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rgbClr val="6A6155"/>
                </a:solidFill>
              </a:defRPr>
            </a:lvl1pPr>
          </a:lstStyle>
          <a:p>
            <a:fld id="{E390EEDA-2087-47E5-9E87-C092E9958F5A}" type="slidenum">
              <a:rPr lang="ru-RU" smtClean="0"/>
              <a:t>‹#›</a:t>
            </a:fld>
            <a:endParaRPr lang="ru-RU"/>
          </a:p>
        </p:txBody>
      </p:sp>
    </p:spTree>
    <p:extLst>
      <p:ext uri="{BB962C8B-B14F-4D97-AF65-F5344CB8AC3E}">
        <p14:creationId xmlns:p14="http://schemas.microsoft.com/office/powerpoint/2010/main" val="155313028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8" r:id="rId5"/>
  </p:sldLayoutIdLst>
  <p:txStyles>
    <p:titleStyle>
      <a:lvl1pPr algn="ctr" defTabSz="914400" rtl="0" eaLnBrk="1" latinLnBrk="0" hangingPunct="1">
        <a:spcBef>
          <a:spcPct val="0"/>
        </a:spcBef>
        <a:buNone/>
        <a:defRPr sz="4400" kern="1200">
          <a:solidFill>
            <a:srgbClr val="6A6155"/>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rgbClr val="6A6155"/>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6A6155"/>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6A6155"/>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6A6155"/>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6A6155"/>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5.xml"/><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764704"/>
            <a:ext cx="8229600" cy="4525963"/>
          </a:xfrm>
        </p:spPr>
        <p:txBody>
          <a:bodyPr>
            <a:noAutofit/>
          </a:bodyPr>
          <a:lstStyle/>
          <a:p>
            <a:pPr marL="0" indent="0" algn="ctr">
              <a:buNone/>
            </a:pPr>
            <a:r>
              <a:rPr lang="uk-UA" sz="5400" dirty="0" smtClean="0">
                <a:solidFill>
                  <a:schemeClr val="tx1"/>
                </a:solidFill>
                <a:latin typeface="Consolas" pitchFamily="49" charset="0"/>
                <a:cs typeface="Consolas" pitchFamily="49" charset="0"/>
              </a:rPr>
              <a:t>Міжнародний </a:t>
            </a:r>
          </a:p>
          <a:p>
            <a:pPr marL="0" indent="0" algn="ctr">
              <a:buNone/>
            </a:pPr>
            <a:r>
              <a:rPr lang="uk-UA" sz="5400" dirty="0" smtClean="0">
                <a:solidFill>
                  <a:schemeClr val="tx1"/>
                </a:solidFill>
                <a:latin typeface="Consolas" pitchFamily="49" charset="0"/>
                <a:cs typeface="Consolas" pitchFamily="49" charset="0"/>
              </a:rPr>
              <a:t>військовий </a:t>
            </a:r>
            <a:r>
              <a:rPr lang="uk-UA" sz="5400" dirty="0">
                <a:solidFill>
                  <a:schemeClr val="tx1"/>
                </a:solidFill>
                <a:latin typeface="Consolas" pitchFamily="49" charset="0"/>
                <a:cs typeface="Consolas" pitchFamily="49" charset="0"/>
              </a:rPr>
              <a:t>конфлікт </a:t>
            </a:r>
            <a:r>
              <a:rPr lang="uk-UA" sz="5400" dirty="0" smtClean="0">
                <a:solidFill>
                  <a:schemeClr val="tx1"/>
                </a:solidFill>
                <a:latin typeface="Consolas" pitchFamily="49" charset="0"/>
                <a:cs typeface="Consolas" pitchFamily="49" charset="0"/>
              </a:rPr>
              <a:t>у Лівії</a:t>
            </a:r>
            <a:endParaRPr lang="ru-RU" sz="5400" dirty="0">
              <a:latin typeface="Consolas" pitchFamily="49" charset="0"/>
              <a:cs typeface="Consolas" pitchFamily="49" charset="0"/>
            </a:endParaRPr>
          </a:p>
        </p:txBody>
      </p:sp>
      <p:sp>
        <p:nvSpPr>
          <p:cNvPr id="4" name="Заголовок 3"/>
          <p:cNvSpPr>
            <a:spLocks noGrp="1"/>
          </p:cNvSpPr>
          <p:nvPr>
            <p:ph type="title"/>
          </p:nvPr>
        </p:nvSpPr>
        <p:spPr/>
        <p:txBody>
          <a:bodyPr/>
          <a:lstStyle/>
          <a:p>
            <a:endParaRPr lang="ru-RU" dirty="0"/>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3645024"/>
            <a:ext cx="3810000" cy="2857500"/>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992" y="3759324"/>
            <a:ext cx="4381500" cy="2628900"/>
          </a:xfrm>
          <a:prstGeom prst="rect">
            <a:avLst/>
          </a:prstGeom>
        </p:spPr>
      </p:pic>
    </p:spTree>
    <p:extLst>
      <p:ext uri="{BB962C8B-B14F-4D97-AF65-F5344CB8AC3E}">
        <p14:creationId xmlns:p14="http://schemas.microsoft.com/office/powerpoint/2010/main" val="4096323637"/>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496944" cy="1143000"/>
          </a:xfrm>
        </p:spPr>
        <p:style>
          <a:lnRef idx="0">
            <a:scrgbClr r="0" g="0" b="0"/>
          </a:lnRef>
          <a:fillRef idx="1002">
            <a:schemeClr val="lt2"/>
          </a:fillRef>
          <a:effectRef idx="0">
            <a:scrgbClr r="0" g="0" b="0"/>
          </a:effectRef>
          <a:fontRef idx="major"/>
        </p:style>
        <p:txBody>
          <a:bodyPr/>
          <a:lstStyle/>
          <a:p>
            <a:r>
              <a:rPr lang="uk-UA" b="1" dirty="0" smtClean="0">
                <a:latin typeface="Courier New" pitchFamily="49" charset="0"/>
                <a:cs typeface="Courier New" pitchFamily="49" charset="0"/>
              </a:rPr>
              <a:t>Арабська весна</a:t>
            </a:r>
            <a:endParaRPr lang="ru-RU" b="1" dirty="0">
              <a:latin typeface="Courier New" pitchFamily="49" charset="0"/>
              <a:cs typeface="Courier New" pitchFamily="49" charset="0"/>
            </a:endParaRPr>
          </a:p>
        </p:txBody>
      </p:sp>
      <p:pic>
        <p:nvPicPr>
          <p:cNvPr id="8" name="Объект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5536" y="1268760"/>
            <a:ext cx="8496944" cy="5040560"/>
          </a:xfrm>
        </p:spPr>
      </p:pic>
    </p:spTree>
    <p:extLst>
      <p:ext uri="{BB962C8B-B14F-4D97-AF65-F5344CB8AC3E}">
        <p14:creationId xmlns:p14="http://schemas.microsoft.com/office/powerpoint/2010/main" val="3020184124"/>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lstStyle/>
          <a:p>
            <a:r>
              <a:rPr lang="en-US" dirty="0"/>
              <a:t> </a:t>
            </a:r>
            <a:r>
              <a:rPr lang="en-US" dirty="0" smtClean="0"/>
              <a:t>   </a:t>
            </a:r>
            <a:r>
              <a:rPr lang="ru-RU" dirty="0" smtClean="0"/>
              <a:t>Причини </a:t>
            </a:r>
            <a:r>
              <a:rPr lang="ru-RU" dirty="0" err="1" smtClean="0"/>
              <a:t>конфл</a:t>
            </a:r>
            <a:r>
              <a:rPr lang="uk-UA" dirty="0" smtClean="0"/>
              <a:t>ікту (внутрішні)</a:t>
            </a:r>
            <a:endParaRPr lang="ru-RU" dirty="0"/>
          </a:p>
        </p:txBody>
      </p:sp>
      <p:sp>
        <p:nvSpPr>
          <p:cNvPr id="5" name="Объект 4"/>
          <p:cNvSpPr>
            <a:spLocks noGrp="1"/>
          </p:cNvSpPr>
          <p:nvPr>
            <p:ph idx="1"/>
          </p:nvPr>
        </p:nvSpPr>
        <p:spPr/>
        <p:txBody>
          <a:bodyPr>
            <a:normAutofit/>
          </a:bodyPr>
          <a:lstStyle/>
          <a:p>
            <a:pPr lvl="0"/>
            <a:r>
              <a:rPr lang="uk-UA" sz="4800" b="1" dirty="0" smtClean="0">
                <a:solidFill>
                  <a:schemeClr val="accent3">
                    <a:lumMod val="50000"/>
                  </a:schemeClr>
                </a:solidFill>
              </a:rPr>
              <a:t>Політичні</a:t>
            </a:r>
          </a:p>
          <a:p>
            <a:pPr lvl="0"/>
            <a:r>
              <a:rPr lang="uk-UA" sz="4800" b="1" dirty="0" smtClean="0">
                <a:solidFill>
                  <a:schemeClr val="accent3">
                    <a:lumMod val="50000"/>
                  </a:schemeClr>
                </a:solidFill>
              </a:rPr>
              <a:t>Економічні</a:t>
            </a:r>
          </a:p>
          <a:p>
            <a:pPr lvl="0"/>
            <a:r>
              <a:rPr lang="uk-UA" sz="4800" b="1" dirty="0">
                <a:solidFill>
                  <a:schemeClr val="accent3">
                    <a:lumMod val="50000"/>
                  </a:schemeClr>
                </a:solidFill>
              </a:rPr>
              <a:t>Соціальні</a:t>
            </a:r>
            <a:endParaRPr lang="ru-RU" sz="4800" dirty="0">
              <a:solidFill>
                <a:schemeClr val="accent3">
                  <a:lumMod val="50000"/>
                </a:schemeClr>
              </a:solidFill>
            </a:endParaRPr>
          </a:p>
        </p:txBody>
      </p:sp>
      <p:pic>
        <p:nvPicPr>
          <p:cNvPr id="3073" name="Picture 1" descr="C:\Documents and Settings\Admin\Рабочий стол\ЛИВИЯ\РАБОТЫ НАД ОШИБКАМИ СУББОТА\використано\war-in-liby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628800"/>
            <a:ext cx="3810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990357"/>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lstStyle/>
          <a:p>
            <a:r>
              <a:rPr lang="ru-RU" dirty="0"/>
              <a:t>Причини </a:t>
            </a:r>
            <a:r>
              <a:rPr lang="ru-RU" dirty="0" err="1"/>
              <a:t>конфл</a:t>
            </a:r>
            <a:r>
              <a:rPr lang="uk-UA" dirty="0"/>
              <a:t>ікту </a:t>
            </a:r>
            <a:r>
              <a:rPr lang="uk-UA" dirty="0" smtClean="0"/>
              <a:t>(зовнішні)</a:t>
            </a:r>
            <a:endParaRPr lang="ru-RU" dirty="0"/>
          </a:p>
        </p:txBody>
      </p:sp>
      <p:sp>
        <p:nvSpPr>
          <p:cNvPr id="3" name="Объект 2"/>
          <p:cNvSpPr>
            <a:spLocks noGrp="1"/>
          </p:cNvSpPr>
          <p:nvPr>
            <p:ph idx="1"/>
          </p:nvPr>
        </p:nvSpPr>
        <p:spPr/>
        <p:txBody>
          <a:bodyPr>
            <a:normAutofit fontScale="85000" lnSpcReduction="10000"/>
          </a:bodyPr>
          <a:lstStyle/>
          <a:p>
            <a:pPr lvl="0"/>
            <a:r>
              <a:rPr lang="uk-UA" dirty="0"/>
              <a:t>Проаналізувавши ситуацію, наша група </a:t>
            </a:r>
            <a:r>
              <a:rPr lang="uk-UA" b="1" dirty="0">
                <a:effectLst>
                  <a:outerShdw blurRad="38100" dist="38100" dir="2700000" algn="tl">
                    <a:srgbClr val="000000">
                      <a:alpha val="43137"/>
                    </a:srgbClr>
                  </a:outerShdw>
                </a:effectLst>
              </a:rPr>
              <a:t>не вважає </a:t>
            </a:r>
            <a:r>
              <a:rPr lang="uk-UA" dirty="0"/>
              <a:t>весь лівійський </a:t>
            </a:r>
            <a:r>
              <a:rPr lang="uk-UA" b="1" dirty="0"/>
              <a:t>конфлікт штучно сконструйованим</a:t>
            </a:r>
            <a:r>
              <a:rPr lang="uk-UA" dirty="0"/>
              <a:t>. Ми не </a:t>
            </a:r>
            <a:r>
              <a:rPr lang="uk-UA" dirty="0" smtClean="0"/>
              <a:t>погоджуємося, </a:t>
            </a:r>
            <a:r>
              <a:rPr lang="uk-UA" dirty="0"/>
              <a:t>що під міжплемінні протиріччя приховали істинну причину подій - війну за ресурси, що ведеться на глобальному рівні.</a:t>
            </a:r>
            <a:endParaRPr lang="ru-RU" dirty="0"/>
          </a:p>
          <a:p>
            <a:pPr lvl="0"/>
            <a:r>
              <a:rPr lang="uk-UA" dirty="0" smtClean="0"/>
              <a:t>Залучення </a:t>
            </a:r>
            <a:r>
              <a:rPr lang="uk-UA" dirty="0"/>
              <a:t>до громадянської війни західних сил, можна та потрібно вважати успішним дипломатичним кроком Махмуда </a:t>
            </a:r>
            <a:r>
              <a:rPr lang="uk-UA" dirty="0" err="1"/>
              <a:t>Джебріля</a:t>
            </a:r>
            <a:r>
              <a:rPr lang="uk-UA" dirty="0"/>
              <a:t>, який був прем’єр-міністром Перехідної Національної Ради до моменту повного звільнення Лівії. </a:t>
            </a:r>
            <a:endParaRPr lang="uk-UA" dirty="0" smtClean="0"/>
          </a:p>
          <a:p>
            <a:pPr lvl="0"/>
            <a:r>
              <a:rPr lang="uk-UA" dirty="0" smtClean="0"/>
              <a:t>Ефект доміно</a:t>
            </a:r>
            <a:endParaRPr lang="ru-RU" dirty="0"/>
          </a:p>
          <a:p>
            <a:endParaRPr lang="ru-RU" dirty="0"/>
          </a:p>
        </p:txBody>
      </p:sp>
    </p:spTree>
    <p:extLst>
      <p:ext uri="{BB962C8B-B14F-4D97-AF65-F5344CB8AC3E}">
        <p14:creationId xmlns:p14="http://schemas.microsoft.com/office/powerpoint/2010/main" val="1632567580"/>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normAutofit fontScale="90000"/>
          </a:bodyPr>
          <a:lstStyle/>
          <a:p>
            <a:r>
              <a:rPr lang="uk-UA" b="1" dirty="0"/>
              <a:t>Комбінація причин, що зробили революцію можливою:</a:t>
            </a:r>
            <a:r>
              <a:rPr lang="en-US" b="1" dirty="0"/>
              <a:t> </a:t>
            </a:r>
            <a:r>
              <a:rPr lang="uk-UA" b="1" dirty="0"/>
              <a:t>	</a:t>
            </a:r>
            <a:endParaRPr lang="ru-RU" dirty="0"/>
          </a:p>
        </p:txBody>
      </p:sp>
      <p:sp>
        <p:nvSpPr>
          <p:cNvPr id="3" name="Объект 2"/>
          <p:cNvSpPr>
            <a:spLocks noGrp="1"/>
          </p:cNvSpPr>
          <p:nvPr>
            <p:ph idx="1"/>
          </p:nvPr>
        </p:nvSpPr>
        <p:spPr/>
        <p:txBody>
          <a:bodyPr>
            <a:normAutofit fontScale="70000" lnSpcReduction="20000"/>
          </a:bodyPr>
          <a:lstStyle/>
          <a:p>
            <a:endParaRPr lang="ru-RU" dirty="0"/>
          </a:p>
          <a:p>
            <a:pPr marL="514350" lvl="0" indent="-514350">
              <a:buFont typeface="+mj-lt"/>
              <a:buAutoNum type="arabicPeriod"/>
            </a:pPr>
            <a:r>
              <a:rPr lang="uk-UA" b="1" dirty="0"/>
              <a:t>Тривалий авторитарний режим</a:t>
            </a:r>
            <a:endParaRPr lang="ru-RU" dirty="0"/>
          </a:p>
          <a:p>
            <a:pPr marL="514350" lvl="0" indent="-514350">
              <a:buFont typeface="+mj-lt"/>
              <a:buAutoNum type="arabicPeriod"/>
            </a:pPr>
            <a:r>
              <a:rPr lang="uk-UA" b="1" dirty="0"/>
              <a:t>Завелика кількість безробітної молоді</a:t>
            </a:r>
            <a:endParaRPr lang="ru-RU" dirty="0"/>
          </a:p>
          <a:p>
            <a:pPr marL="514350" lvl="0" indent="-514350">
              <a:buFont typeface="+mj-lt"/>
              <a:buAutoNum type="arabicPeriod"/>
            </a:pPr>
            <a:r>
              <a:rPr lang="uk-UA" b="1" dirty="0"/>
              <a:t>Великі ціни на продукти першої необхідності (вода, </a:t>
            </a:r>
            <a:r>
              <a:rPr lang="uk-UA" b="1" dirty="0" err="1"/>
              <a:t>іжа</a:t>
            </a:r>
            <a:r>
              <a:rPr lang="uk-UA" b="1" dirty="0"/>
              <a:t>)</a:t>
            </a:r>
            <a:endParaRPr lang="ru-RU" dirty="0"/>
          </a:p>
          <a:p>
            <a:pPr marL="514350" lvl="0" indent="-514350">
              <a:buFont typeface="+mj-lt"/>
              <a:buAutoNum type="arabicPeriod"/>
            </a:pPr>
            <a:r>
              <a:rPr lang="uk-UA" b="1" dirty="0"/>
              <a:t>Розвиток та поширення комунікаційних технологій (координація дій повстанців через соціальні </a:t>
            </a:r>
            <a:r>
              <a:rPr lang="uk-UA" b="1" dirty="0" err="1"/>
              <a:t>інтернет</a:t>
            </a:r>
            <a:r>
              <a:rPr lang="uk-UA" b="1" dirty="0"/>
              <a:t> мережі та мобільний зв'язок)</a:t>
            </a:r>
            <a:endParaRPr lang="ru-RU" dirty="0"/>
          </a:p>
          <a:p>
            <a:pPr marL="514350" lvl="0" indent="-514350">
              <a:buFont typeface="+mj-lt"/>
              <a:buAutoNum type="arabicPeriod"/>
            </a:pPr>
            <a:r>
              <a:rPr lang="uk-UA" b="1" dirty="0"/>
              <a:t> Ефект доміно схожих антиурядових виступів в сусідніх країнах (ідеологічно надихнуло на початок дій та дало віру в успіх)</a:t>
            </a:r>
            <a:r>
              <a:rPr lang="en-US" b="1" dirty="0"/>
              <a:t> </a:t>
            </a:r>
            <a:r>
              <a:rPr lang="uk-UA" b="1" dirty="0"/>
              <a:t> </a:t>
            </a:r>
            <a:endParaRPr lang="ru-RU" dirty="0"/>
          </a:p>
          <a:p>
            <a:pPr marL="0" indent="0">
              <a:buNone/>
            </a:pPr>
            <a:endParaRPr lang="ru-RU" dirty="0"/>
          </a:p>
          <a:p>
            <a:pPr marL="0" indent="0">
              <a:buNone/>
            </a:pPr>
            <a:r>
              <a:rPr lang="uk-UA" i="1" dirty="0"/>
              <a:t>Все це створило та підготовило широку ідеологічну та соціальну базу, яка знайшла своє втілення в діях повстанців, тобто у початку громадянської війни</a:t>
            </a:r>
            <a:endParaRPr lang="ru-RU" i="1" dirty="0"/>
          </a:p>
          <a:p>
            <a:endParaRPr lang="ru-RU" dirty="0"/>
          </a:p>
        </p:txBody>
      </p:sp>
    </p:spTree>
    <p:extLst>
      <p:ext uri="{BB962C8B-B14F-4D97-AF65-F5344CB8AC3E}">
        <p14:creationId xmlns:p14="http://schemas.microsoft.com/office/powerpoint/2010/main" val="3696969545"/>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u="sng" dirty="0"/>
              <a:t>СТРУКТУРА КОНФЛ</a:t>
            </a:r>
            <a:r>
              <a:rPr lang="uk-UA" b="1" u="sng" dirty="0"/>
              <a:t>ІКТУ</a:t>
            </a:r>
            <a:endParaRPr lang="ru-RU" dirty="0"/>
          </a:p>
        </p:txBody>
      </p:sp>
      <p:sp>
        <p:nvSpPr>
          <p:cNvPr id="3" name="Объект 2"/>
          <p:cNvSpPr>
            <a:spLocks noGrp="1"/>
          </p:cNvSpPr>
          <p:nvPr>
            <p:ph idx="1"/>
          </p:nvPr>
        </p:nvSpPr>
        <p:spPr/>
        <p:txBody>
          <a:bodyPr>
            <a:normAutofit fontScale="77500" lnSpcReduction="20000"/>
          </a:bodyPr>
          <a:lstStyle/>
          <a:p>
            <a:r>
              <a:rPr lang="uk-UA" b="1" dirty="0"/>
              <a:t>Збройний конфлікт у Лівії – це </a:t>
            </a:r>
            <a:r>
              <a:rPr lang="uk-UA" b="1" dirty="0" err="1"/>
              <a:t>відпочатку</a:t>
            </a:r>
            <a:r>
              <a:rPr lang="uk-UA" b="1" dirty="0"/>
              <a:t> громадянська війна, тобто внутрішній  конфлікт між силами </a:t>
            </a:r>
            <a:r>
              <a:rPr lang="uk-UA" b="1" dirty="0" err="1"/>
              <a:t>Муаммара</a:t>
            </a:r>
            <a:r>
              <a:rPr lang="uk-UA" b="1" dirty="0"/>
              <a:t> </a:t>
            </a:r>
            <a:r>
              <a:rPr lang="uk-UA" b="1" dirty="0" err="1"/>
              <a:t>Каддафі</a:t>
            </a:r>
            <a:r>
              <a:rPr lang="uk-UA" b="1" dirty="0"/>
              <a:t> і збройними загонами Національної перехідної Ради Лівії.</a:t>
            </a:r>
            <a:endParaRPr lang="ru-RU" dirty="0"/>
          </a:p>
          <a:p>
            <a:r>
              <a:rPr lang="uk-UA" dirty="0" smtClean="0"/>
              <a:t>У контрасті до цього виглядає заява заступника </a:t>
            </a:r>
            <a:r>
              <a:rPr lang="uk-UA" dirty="0"/>
              <a:t>представника Лівії в ООН </a:t>
            </a:r>
            <a:r>
              <a:rPr lang="uk-UA" dirty="0" err="1"/>
              <a:t>Ібрагім</a:t>
            </a:r>
            <a:r>
              <a:rPr lang="uk-UA" dirty="0"/>
              <a:t> </a:t>
            </a:r>
            <a:r>
              <a:rPr lang="uk-UA" dirty="0" err="1" smtClean="0"/>
              <a:t>Даббаші</a:t>
            </a:r>
            <a:r>
              <a:rPr lang="uk-UA" dirty="0" smtClean="0"/>
              <a:t>, який </a:t>
            </a:r>
            <a:r>
              <a:rPr lang="uk-UA" dirty="0"/>
              <a:t>визначив характер внутрішньо лівійського конфлікту наступним чином:</a:t>
            </a:r>
            <a:endParaRPr lang="ru-RU" dirty="0"/>
          </a:p>
          <a:p>
            <a:pPr marL="0" indent="0">
              <a:buNone/>
            </a:pPr>
            <a:r>
              <a:rPr lang="uk-UA" b="1" dirty="0">
                <a:latin typeface="Courier New" pitchFamily="49" charset="0"/>
                <a:cs typeface="Courier New" pitchFamily="49" charset="0"/>
              </a:rPr>
              <a:t>«... Ситуація в Лівії унікальна. Факт в тому, що лівійська криза особлива. Це не громадянська війна, не конфлікт між двома партіями, а боротьба народу, що захищає себе від диктатури». </a:t>
            </a:r>
            <a:endParaRPr lang="ru-RU" dirty="0">
              <a:latin typeface="Courier New" pitchFamily="49" charset="0"/>
              <a:cs typeface="Courier New" pitchFamily="49" charset="0"/>
            </a:endParaRPr>
          </a:p>
          <a:p>
            <a:endParaRPr lang="ru-RU" dirty="0"/>
          </a:p>
        </p:txBody>
      </p:sp>
    </p:spTree>
    <p:extLst>
      <p:ext uri="{BB962C8B-B14F-4D97-AF65-F5344CB8AC3E}">
        <p14:creationId xmlns:p14="http://schemas.microsoft.com/office/powerpoint/2010/main" val="19521224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b="1" dirty="0"/>
              <a:t>Суб’єкти ( сторони ) конфлікту:  </a:t>
            </a:r>
            <a:r>
              <a:rPr lang="ru-RU" dirty="0"/>
              <a:t/>
            </a:r>
            <a:br>
              <a:rPr lang="ru-RU" dirty="0"/>
            </a:br>
            <a:endParaRPr lang="ru-RU" dirty="0"/>
          </a:p>
        </p:txBody>
      </p:sp>
      <p:pic>
        <p:nvPicPr>
          <p:cNvPr id="4" name="Объект 3" descr="C:\Documents and Settings\Admin\Рабочий стол\Diagramma.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980728"/>
            <a:ext cx="7776864" cy="5544616"/>
          </a:xfrm>
          <a:prstGeom prst="rect">
            <a:avLst/>
          </a:prstGeom>
          <a:noFill/>
          <a:ln>
            <a:noFill/>
          </a:ln>
        </p:spPr>
      </p:pic>
    </p:spTree>
    <p:extLst>
      <p:ext uri="{BB962C8B-B14F-4D97-AF65-F5344CB8AC3E}">
        <p14:creationId xmlns:p14="http://schemas.microsoft.com/office/powerpoint/2010/main" val="842297135"/>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6884" y="260648"/>
            <a:ext cx="8229600" cy="1143000"/>
          </a:xfrm>
        </p:spPr>
        <p:txBody>
          <a:bodyPr>
            <a:noAutofit/>
          </a:bodyPr>
          <a:lstStyle/>
          <a:p>
            <a:r>
              <a:rPr lang="uk-UA" sz="4000" b="1" dirty="0">
                <a:latin typeface="&amp;Àðàáèÿ" pitchFamily="34" charset="0"/>
              </a:rPr>
              <a:t>Об’єктне поле – територія, нафта, влада, демократія.</a:t>
            </a:r>
            <a:endParaRPr lang="ru-RU" sz="4000" dirty="0">
              <a:latin typeface="&amp;Àðàáèÿ" pitchFamily="34" charset="0"/>
            </a:endParaRPr>
          </a:p>
        </p:txBody>
      </p:sp>
      <p:sp>
        <p:nvSpPr>
          <p:cNvPr id="8" name="Объект 7"/>
          <p:cNvSpPr>
            <a:spLocks noGrp="1"/>
          </p:cNvSpPr>
          <p:nvPr>
            <p:ph idx="1"/>
          </p:nvPr>
        </p:nvSpPr>
        <p:spPr>
          <a:xfrm>
            <a:off x="827708" y="1627684"/>
            <a:ext cx="3826768" cy="4525963"/>
          </a:xfrm>
        </p:spPr>
        <p:txBody>
          <a:bodyPr>
            <a:normAutofit fontScale="92500" lnSpcReduction="20000"/>
          </a:bodyPr>
          <a:lstStyle/>
          <a:p>
            <a:pPr marL="0" indent="0">
              <a:buNone/>
            </a:pPr>
            <a:r>
              <a:rPr lang="uk-UA" sz="2200" b="1" dirty="0">
                <a:solidFill>
                  <a:schemeClr val="bg2">
                    <a:lumMod val="10000"/>
                  </a:schemeClr>
                </a:solidFill>
              </a:rPr>
              <a:t>Території, що контролювалися противниками </a:t>
            </a:r>
            <a:r>
              <a:rPr lang="uk-UA" sz="2200" b="1" dirty="0" err="1">
                <a:solidFill>
                  <a:schemeClr val="bg2">
                    <a:lumMod val="10000"/>
                  </a:schemeClr>
                </a:solidFill>
              </a:rPr>
              <a:t>Каддафі</a:t>
            </a:r>
            <a:r>
              <a:rPr lang="uk-UA" sz="2200" b="1" dirty="0">
                <a:solidFill>
                  <a:schemeClr val="bg2">
                    <a:lumMod val="10000"/>
                  </a:schemeClr>
                </a:solidFill>
              </a:rPr>
              <a:t> з 1 березня</a:t>
            </a:r>
            <a:r>
              <a:rPr lang="uk-UA" sz="2200" b="1" dirty="0" smtClean="0">
                <a:solidFill>
                  <a:schemeClr val="bg2">
                    <a:lumMod val="10000"/>
                  </a:schemeClr>
                </a:solidFill>
              </a:rPr>
              <a:t>.</a:t>
            </a:r>
            <a:endParaRPr lang="en-US" sz="2200" b="1" dirty="0" smtClean="0">
              <a:solidFill>
                <a:schemeClr val="bg2">
                  <a:lumMod val="10000"/>
                </a:schemeClr>
              </a:solidFill>
            </a:endParaRPr>
          </a:p>
          <a:p>
            <a:pPr marL="0" indent="0">
              <a:buNone/>
            </a:pPr>
            <a:endParaRPr lang="en-US" sz="2200" b="1" dirty="0" smtClean="0">
              <a:solidFill>
                <a:schemeClr val="bg2">
                  <a:lumMod val="10000"/>
                </a:schemeClr>
              </a:solidFill>
            </a:endParaRPr>
          </a:p>
          <a:p>
            <a:pPr marL="0" indent="0">
              <a:buNone/>
            </a:pPr>
            <a:r>
              <a:rPr lang="uk-UA" sz="2200" b="1" dirty="0" smtClean="0">
                <a:solidFill>
                  <a:schemeClr val="bg2">
                    <a:lumMod val="10000"/>
                  </a:schemeClr>
                </a:solidFill>
              </a:rPr>
              <a:t>Території</a:t>
            </a:r>
            <a:r>
              <a:rPr lang="uk-UA" sz="2200" b="1" dirty="0">
                <a:solidFill>
                  <a:schemeClr val="bg2">
                    <a:lumMod val="10000"/>
                  </a:schemeClr>
                </a:solidFill>
              </a:rPr>
              <a:t>, на яких велися бої між березнем і серпнем</a:t>
            </a:r>
            <a:r>
              <a:rPr lang="uk-UA" sz="2200" b="1" dirty="0" smtClean="0">
                <a:solidFill>
                  <a:schemeClr val="bg2">
                    <a:lumMod val="10000"/>
                  </a:schemeClr>
                </a:solidFill>
              </a:rPr>
              <a:t>.</a:t>
            </a:r>
            <a:endParaRPr lang="en-US" sz="2200" b="1" dirty="0" smtClean="0">
              <a:solidFill>
                <a:schemeClr val="bg2">
                  <a:lumMod val="10000"/>
                </a:schemeClr>
              </a:solidFill>
            </a:endParaRPr>
          </a:p>
          <a:p>
            <a:pPr marL="0" indent="0">
              <a:buNone/>
            </a:pPr>
            <a:endParaRPr lang="en-US" sz="2200" b="1" dirty="0" smtClean="0">
              <a:solidFill>
                <a:schemeClr val="bg2">
                  <a:lumMod val="10000"/>
                </a:schemeClr>
              </a:solidFill>
            </a:endParaRPr>
          </a:p>
          <a:p>
            <a:pPr marL="0" indent="0">
              <a:buNone/>
            </a:pPr>
            <a:r>
              <a:rPr lang="uk-UA" sz="2200" b="1" dirty="0" smtClean="0">
                <a:solidFill>
                  <a:schemeClr val="bg2">
                    <a:lumMod val="10000"/>
                  </a:schemeClr>
                </a:solidFill>
              </a:rPr>
              <a:t>Території</a:t>
            </a:r>
            <a:r>
              <a:rPr lang="uk-UA" sz="2200" b="1" dirty="0">
                <a:solidFill>
                  <a:schemeClr val="bg2">
                    <a:lumMod val="10000"/>
                  </a:schemeClr>
                </a:solidFill>
              </a:rPr>
              <a:t>, взяті революціонерами під час їх наступу на заході країни в серпні</a:t>
            </a:r>
            <a:r>
              <a:rPr lang="uk-UA" sz="2200" b="1" dirty="0" smtClean="0">
                <a:solidFill>
                  <a:schemeClr val="bg2">
                    <a:lumMod val="10000"/>
                  </a:schemeClr>
                </a:solidFill>
              </a:rPr>
              <a:t>.</a:t>
            </a:r>
            <a:endParaRPr lang="en-US" sz="2200" b="1" dirty="0" smtClean="0">
              <a:solidFill>
                <a:schemeClr val="bg2">
                  <a:lumMod val="10000"/>
                </a:schemeClr>
              </a:solidFill>
            </a:endParaRPr>
          </a:p>
          <a:p>
            <a:pPr marL="0" indent="0">
              <a:buNone/>
            </a:pPr>
            <a:endParaRPr lang="en-US" sz="2200" b="1" dirty="0" smtClean="0">
              <a:solidFill>
                <a:schemeClr val="bg2">
                  <a:lumMod val="10000"/>
                </a:schemeClr>
              </a:solidFill>
            </a:endParaRPr>
          </a:p>
          <a:p>
            <a:pPr marL="0" indent="0">
              <a:buNone/>
            </a:pPr>
            <a:r>
              <a:rPr lang="uk-UA" sz="2200" b="1" dirty="0" smtClean="0">
                <a:solidFill>
                  <a:schemeClr val="bg2">
                    <a:lumMod val="10000"/>
                  </a:schemeClr>
                </a:solidFill>
              </a:rPr>
              <a:t>Території</a:t>
            </a:r>
            <a:r>
              <a:rPr lang="uk-UA" sz="2200" b="1" dirty="0">
                <a:solidFill>
                  <a:schemeClr val="bg2">
                    <a:lumMod val="10000"/>
                  </a:schemeClr>
                </a:solidFill>
              </a:rPr>
              <a:t>, взяті революціонерами до 1 жовтня.</a:t>
            </a:r>
            <a:endParaRPr lang="ru-RU" sz="2200" dirty="0">
              <a:solidFill>
                <a:schemeClr val="bg2">
                  <a:lumMod val="10000"/>
                </a:schemeClr>
              </a:solidFill>
            </a:endParaRPr>
          </a:p>
          <a:p>
            <a:pPr marL="0" indent="0">
              <a:buNone/>
            </a:pPr>
            <a:endParaRPr lang="en-US" sz="2200" b="1" dirty="0" smtClean="0">
              <a:solidFill>
                <a:schemeClr val="bg2">
                  <a:lumMod val="10000"/>
                </a:schemeClr>
              </a:solidFill>
            </a:endParaRPr>
          </a:p>
          <a:p>
            <a:pPr marL="0" indent="0">
              <a:buNone/>
            </a:pPr>
            <a:r>
              <a:rPr lang="uk-UA" sz="2200" b="1" dirty="0" smtClean="0">
                <a:solidFill>
                  <a:schemeClr val="bg2">
                    <a:lumMod val="10000"/>
                  </a:schemeClr>
                </a:solidFill>
              </a:rPr>
              <a:t>Останні </a:t>
            </a:r>
            <a:r>
              <a:rPr lang="uk-UA" sz="2200" b="1" dirty="0">
                <a:solidFill>
                  <a:schemeClr val="bg2">
                    <a:lumMod val="10000"/>
                  </a:schemeClr>
                </a:solidFill>
              </a:rPr>
              <a:t>бастіони сил </a:t>
            </a:r>
            <a:r>
              <a:rPr lang="uk-UA" sz="2200" b="1" dirty="0" err="1">
                <a:solidFill>
                  <a:schemeClr val="bg2">
                    <a:lumMod val="10000"/>
                  </a:schemeClr>
                </a:solidFill>
              </a:rPr>
              <a:t>Каддафі</a:t>
            </a:r>
            <a:endParaRPr lang="ru-RU" sz="2200" dirty="0">
              <a:solidFill>
                <a:schemeClr val="bg2">
                  <a:lumMod val="10000"/>
                </a:schemeClr>
              </a:solidFill>
            </a:endParaRPr>
          </a:p>
          <a:p>
            <a:endParaRPr lang="ru-RU" dirty="0">
              <a:solidFill>
                <a:schemeClr val="bg2">
                  <a:lumMod val="10000"/>
                </a:schemeClr>
              </a:solidFill>
            </a:endParaRPr>
          </a:p>
        </p:txBody>
      </p:sp>
      <p:sp>
        <p:nvSpPr>
          <p:cNvPr id="10" name="Прямоугольник 9"/>
          <p:cNvSpPr/>
          <p:nvPr/>
        </p:nvSpPr>
        <p:spPr>
          <a:xfrm>
            <a:off x="539552" y="1700808"/>
            <a:ext cx="247650" cy="2667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11" name="Прямоугольник 10"/>
          <p:cNvSpPr/>
          <p:nvPr/>
        </p:nvSpPr>
        <p:spPr>
          <a:xfrm>
            <a:off x="564317" y="2884562"/>
            <a:ext cx="247650" cy="24765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sp>
        <p:nvSpPr>
          <p:cNvPr id="12" name="Прямоугольник 11"/>
          <p:cNvSpPr/>
          <p:nvPr/>
        </p:nvSpPr>
        <p:spPr>
          <a:xfrm>
            <a:off x="564317" y="3643313"/>
            <a:ext cx="247650" cy="238125"/>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pic>
        <p:nvPicPr>
          <p:cNvPr id="13" name="Рисунок 12"/>
          <p:cNvPicPr/>
          <p:nvPr/>
        </p:nvPicPr>
        <p:blipFill>
          <a:blip r:embed="rId2">
            <a:extLst>
              <a:ext uri="{28A0092B-C50C-407E-A947-70E740481C1C}">
                <a14:useLocalDpi xmlns:a14="http://schemas.microsoft.com/office/drawing/2010/main" val="0"/>
              </a:ext>
            </a:extLst>
          </a:blip>
          <a:srcRect/>
          <a:stretch>
            <a:fillRect/>
          </a:stretch>
        </p:blipFill>
        <p:spPr bwMode="auto">
          <a:xfrm>
            <a:off x="539552" y="4949130"/>
            <a:ext cx="272415" cy="266700"/>
          </a:xfrm>
          <a:prstGeom prst="rect">
            <a:avLst/>
          </a:prstGeom>
          <a:noFill/>
        </p:spPr>
      </p:pic>
      <p:sp>
        <p:nvSpPr>
          <p:cNvPr id="14" name="Прямоугольник 13"/>
          <p:cNvSpPr/>
          <p:nvPr/>
        </p:nvSpPr>
        <p:spPr>
          <a:xfrm>
            <a:off x="539552" y="5805264"/>
            <a:ext cx="247650" cy="247650"/>
          </a:xfrm>
          <a:prstGeom prst="rect">
            <a:avLst/>
          </a:prstGeom>
          <a:solidFill>
            <a:srgbClr val="7EEFF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ru-RU"/>
          </a:p>
        </p:txBody>
      </p:sp>
      <p:pic>
        <p:nvPicPr>
          <p:cNvPr id="15" name="Рисунок 14"/>
          <p:cNvPicPr/>
          <p:nvPr/>
        </p:nvPicPr>
        <p:blipFill>
          <a:blip r:embed="rId3">
            <a:extLst>
              <a:ext uri="{28A0092B-C50C-407E-A947-70E740481C1C}">
                <a14:useLocalDpi xmlns:a14="http://schemas.microsoft.com/office/drawing/2010/main" val="0"/>
              </a:ext>
            </a:extLst>
          </a:blip>
          <a:stretch>
            <a:fillRect/>
          </a:stretch>
        </p:blipFill>
        <p:spPr>
          <a:xfrm>
            <a:off x="4427984" y="1627448"/>
            <a:ext cx="4464496" cy="4438786"/>
          </a:xfrm>
          <a:prstGeom prst="rect">
            <a:avLst/>
          </a:prstGeom>
        </p:spPr>
      </p:pic>
    </p:spTree>
    <p:extLst>
      <p:ext uri="{BB962C8B-B14F-4D97-AF65-F5344CB8AC3E}">
        <p14:creationId xmlns:p14="http://schemas.microsoft.com/office/powerpoint/2010/main" val="2827689657"/>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dk1"/>
          </a:lnRef>
          <a:fillRef idx="2">
            <a:schemeClr val="dk1"/>
          </a:fillRef>
          <a:effectRef idx="1">
            <a:schemeClr val="dk1"/>
          </a:effectRef>
          <a:fontRef idx="minor">
            <a:schemeClr val="dk1"/>
          </a:fontRef>
        </p:style>
        <p:txBody>
          <a:bodyPr>
            <a:normAutofit fontScale="90000"/>
          </a:bodyPr>
          <a:lstStyle/>
          <a:p>
            <a:r>
              <a:rPr lang="uk-UA" b="1" dirty="0"/>
              <a:t>Нафтові і газові родовища Лівії. Боротьба за нафту</a:t>
            </a:r>
            <a:endParaRPr lang="ru-RU" dirty="0"/>
          </a:p>
        </p:txBody>
      </p:sp>
      <p:pic>
        <p:nvPicPr>
          <p:cNvPr id="4" name="Объект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619672" y="1556792"/>
            <a:ext cx="5976664" cy="510202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873730527"/>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en-US" b="1" dirty="0" smtClean="0"/>
              <a:t/>
            </a:r>
            <a:br>
              <a:rPr lang="en-US" b="1" dirty="0" smtClean="0"/>
            </a:br>
            <a:r>
              <a:rPr lang="uk-UA" b="1" dirty="0" smtClean="0">
                <a:latin typeface="Courier New" pitchFamily="49" charset="0"/>
                <a:cs typeface="Courier New" pitchFamily="49" charset="0"/>
              </a:rPr>
              <a:t>Відносини </a:t>
            </a:r>
            <a:r>
              <a:rPr lang="uk-UA" b="1" dirty="0">
                <a:latin typeface="Courier New" pitchFamily="49" charset="0"/>
                <a:cs typeface="Courier New" pitchFamily="49" charset="0"/>
              </a:rPr>
              <a:t>між суб’єктами – насильницькі.</a:t>
            </a:r>
            <a:r>
              <a:rPr lang="ru-RU" dirty="0"/>
              <a:t/>
            </a:r>
            <a:br>
              <a:rPr lang="ru-RU" dirty="0"/>
            </a:br>
            <a:endParaRPr lang="ru-RU" dirty="0"/>
          </a:p>
        </p:txBody>
      </p:sp>
      <p:pic>
        <p:nvPicPr>
          <p:cNvPr id="7" name="Рисунок 6"/>
          <p:cNvPicPr/>
          <p:nvPr/>
        </p:nvPicPr>
        <p:blipFill>
          <a:blip r:embed="rId2">
            <a:extLst>
              <a:ext uri="{28A0092B-C50C-407E-A947-70E740481C1C}">
                <a14:useLocalDpi xmlns:a14="http://schemas.microsoft.com/office/drawing/2010/main" val="0"/>
              </a:ext>
            </a:extLst>
          </a:blip>
          <a:stretch>
            <a:fillRect/>
          </a:stretch>
        </p:blipFill>
        <p:spPr>
          <a:xfrm>
            <a:off x="4932040" y="1688083"/>
            <a:ext cx="3856484" cy="4777978"/>
          </a:xfrm>
          <a:prstGeom prst="rect">
            <a:avLst/>
          </a:prstGeom>
        </p:spPr>
      </p:pic>
      <p:pic>
        <p:nvPicPr>
          <p:cNvPr id="8" name="Объект 3"/>
          <p:cNvPicPr>
            <a:picLocks/>
          </p:cNvPicPr>
          <p:nvPr/>
        </p:nvPicPr>
        <p:blipFill>
          <a:blip r:embed="rId3">
            <a:extLst>
              <a:ext uri="{28A0092B-C50C-407E-A947-70E740481C1C}">
                <a14:useLocalDpi xmlns:a14="http://schemas.microsoft.com/office/drawing/2010/main" val="0"/>
              </a:ext>
            </a:extLst>
          </a:blip>
          <a:stretch>
            <a:fillRect/>
          </a:stretch>
        </p:blipFill>
        <p:spPr>
          <a:xfrm>
            <a:off x="843855" y="4293095"/>
            <a:ext cx="3580153" cy="2409131"/>
          </a:xfrm>
          <a:prstGeom prst="rect">
            <a:avLst/>
          </a:prstGeom>
        </p:spPr>
      </p:pic>
      <p:sp>
        <p:nvSpPr>
          <p:cNvPr id="9" name="Объект 8"/>
          <p:cNvSpPr>
            <a:spLocks noGrp="1"/>
          </p:cNvSpPr>
          <p:nvPr>
            <p:ph idx="1"/>
          </p:nvPr>
        </p:nvSpPr>
        <p:spPr/>
        <p:txBody>
          <a:bodyPr/>
          <a:lstStyle/>
          <a:p>
            <a:endParaRPr lang="ru-RU" dirty="0"/>
          </a:p>
        </p:txBody>
      </p:sp>
      <p:pic>
        <p:nvPicPr>
          <p:cNvPr id="10" name="Рисунок 9"/>
          <p:cNvPicPr/>
          <p:nvPr/>
        </p:nvPicPr>
        <p:blipFill>
          <a:blip r:embed="rId4">
            <a:extLst>
              <a:ext uri="{28A0092B-C50C-407E-A947-70E740481C1C}">
                <a14:useLocalDpi xmlns:a14="http://schemas.microsoft.com/office/drawing/2010/main" val="0"/>
              </a:ext>
            </a:extLst>
          </a:blip>
          <a:stretch>
            <a:fillRect/>
          </a:stretch>
        </p:blipFill>
        <p:spPr>
          <a:xfrm>
            <a:off x="876465" y="1556792"/>
            <a:ext cx="3514931" cy="2520280"/>
          </a:xfrm>
          <a:prstGeom prst="rect">
            <a:avLst/>
          </a:prstGeom>
        </p:spPr>
      </p:pic>
    </p:spTree>
    <p:extLst>
      <p:ext uri="{BB962C8B-B14F-4D97-AF65-F5344CB8AC3E}">
        <p14:creationId xmlns:p14="http://schemas.microsoft.com/office/powerpoint/2010/main" val="940581970"/>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a:t>Кілька слів з приводу класифікації конфлікту</a:t>
            </a:r>
            <a:endParaRPr lang="ru-RU" dirty="0"/>
          </a:p>
        </p:txBody>
      </p:sp>
      <p:sp>
        <p:nvSpPr>
          <p:cNvPr id="3" name="Объект 2"/>
          <p:cNvSpPr>
            <a:spLocks noGrp="1"/>
          </p:cNvSpPr>
          <p:nvPr>
            <p:ph idx="1"/>
          </p:nvPr>
        </p:nvSpPr>
        <p:spPr/>
        <p:txBody>
          <a:bodyPr>
            <a:normAutofit fontScale="55000" lnSpcReduction="20000"/>
          </a:bodyPr>
          <a:lstStyle/>
          <a:p>
            <a:r>
              <a:rPr lang="uk-UA" b="1" dirty="0" smtClean="0"/>
              <a:t> </a:t>
            </a:r>
            <a:r>
              <a:rPr lang="uk-UA" dirty="0"/>
              <a:t>Якщо розглянути цей пункт за критеріями внутрішній чи міжнародний (</a:t>
            </a:r>
            <a:r>
              <a:rPr lang="en-US" dirty="0"/>
              <a:t>International Armed Conflict</a:t>
            </a:r>
            <a:r>
              <a:rPr lang="uk-UA" dirty="0"/>
              <a:t> (</a:t>
            </a:r>
            <a:r>
              <a:rPr lang="en-US" dirty="0"/>
              <a:t>IAC</a:t>
            </a:r>
            <a:r>
              <a:rPr lang="uk-UA" dirty="0"/>
              <a:t>), </a:t>
            </a:r>
            <a:r>
              <a:rPr lang="en-US" dirty="0"/>
              <a:t>Non International Armed Conflict</a:t>
            </a:r>
            <a:r>
              <a:rPr lang="uk-UA" dirty="0"/>
              <a:t> (</a:t>
            </a:r>
            <a:r>
              <a:rPr lang="en-US" dirty="0"/>
              <a:t>NIAC</a:t>
            </a:r>
            <a:r>
              <a:rPr lang="uk-UA" dirty="0"/>
              <a:t>)</a:t>
            </a:r>
            <a:endParaRPr lang="ru-RU" dirty="0"/>
          </a:p>
          <a:p>
            <a:pPr marL="0" indent="0">
              <a:buNone/>
            </a:pPr>
            <a:endParaRPr lang="en-US" b="1" dirty="0" smtClean="0"/>
          </a:p>
          <a:p>
            <a:pPr marL="0" indent="0">
              <a:buNone/>
            </a:pPr>
            <a:r>
              <a:rPr lang="uk-UA" b="1" dirty="0" smtClean="0"/>
              <a:t>Висновки</a:t>
            </a:r>
            <a:r>
              <a:rPr lang="uk-UA" b="1" dirty="0"/>
              <a:t>.</a:t>
            </a:r>
            <a:endParaRPr lang="ru-RU" dirty="0">
              <a:effectLst>
                <a:outerShdw blurRad="38100" dist="38100" dir="2700000" algn="tl">
                  <a:srgbClr val="000000">
                    <a:alpha val="43137"/>
                  </a:srgbClr>
                </a:outerShdw>
              </a:effectLst>
            </a:endParaRPr>
          </a:p>
          <a:p>
            <a:r>
              <a:rPr lang="uk-UA" dirty="0">
                <a:effectLst>
                  <a:outerShdw blurRad="38100" dist="38100" dir="2700000" algn="tl">
                    <a:srgbClr val="000000">
                      <a:alpha val="43137"/>
                    </a:srgbClr>
                  </a:outerShdw>
                </a:effectLst>
              </a:rPr>
              <a:t>Класифікуємо даний конфлікт як змішаний, а точніше паралельний </a:t>
            </a:r>
            <a:r>
              <a:rPr lang="en-US" dirty="0">
                <a:effectLst>
                  <a:outerShdw blurRad="38100" dist="38100" dir="2700000" algn="tl">
                    <a:srgbClr val="000000">
                      <a:alpha val="43137"/>
                    </a:srgbClr>
                  </a:outerShdw>
                </a:effectLst>
              </a:rPr>
              <a:t>NIAC</a:t>
            </a:r>
            <a:r>
              <a:rPr lang="uk-UA" dirty="0">
                <a:effectLst>
                  <a:outerShdw blurRad="38100" dist="38100" dir="2700000" algn="tl">
                    <a:srgbClr val="000000">
                      <a:alpha val="43137"/>
                    </a:srgbClr>
                  </a:outerShdw>
                </a:effectLst>
              </a:rPr>
              <a:t>/</a:t>
            </a:r>
            <a:r>
              <a:rPr lang="en-US" dirty="0">
                <a:effectLst>
                  <a:outerShdw blurRad="38100" dist="38100" dir="2700000" algn="tl">
                    <a:srgbClr val="000000">
                      <a:alpha val="43137"/>
                    </a:srgbClr>
                  </a:outerShdw>
                </a:effectLst>
              </a:rPr>
              <a:t>IAC</a:t>
            </a:r>
            <a:r>
              <a:rPr lang="uk-UA" dirty="0">
                <a:effectLst>
                  <a:outerShdw blurRad="38100" dist="38100" dir="2700000" algn="tl">
                    <a:srgbClr val="000000">
                      <a:alpha val="43137"/>
                    </a:srgbClr>
                  </a:outerShdw>
                </a:effectLst>
              </a:rPr>
              <a:t>. </a:t>
            </a:r>
            <a:r>
              <a:rPr lang="uk-UA" dirty="0"/>
              <a:t>Тобто </a:t>
            </a:r>
            <a:r>
              <a:rPr lang="uk-UA" dirty="0" err="1"/>
              <a:t>відпочатку</a:t>
            </a:r>
            <a:r>
              <a:rPr lang="uk-UA" dirty="0"/>
              <a:t> конфлікт був </a:t>
            </a:r>
            <a:r>
              <a:rPr lang="en-US" dirty="0"/>
              <a:t>NIAC</a:t>
            </a:r>
            <a:r>
              <a:rPr lang="uk-UA" dirty="0"/>
              <a:t>, але згодом став </a:t>
            </a:r>
            <a:r>
              <a:rPr lang="en-US" dirty="0"/>
              <a:t>IAC</a:t>
            </a:r>
            <a:r>
              <a:rPr lang="uk-UA" dirty="0"/>
              <a:t> за тією умовою, що новий уряд (НПР) добровільно запросив, тобто легітимізував участь іноземних військ у війні. Оскільки цей уряд набув своєї легітимності після визнання багатьма провідними світовими країнами, то за цього статус-кво  конфлікт не може розглядатися як </a:t>
            </a:r>
            <a:r>
              <a:rPr lang="en-US" dirty="0"/>
              <a:t>NIAC</a:t>
            </a:r>
            <a:r>
              <a:rPr lang="uk-UA" dirty="0"/>
              <a:t> і в такому разі з точки зору міжнародного права участь в ньому третіх сторін на стороні повстанців не може вважатися інтервенцією та втручанням у внутрішні справи країни. Головний аспект в цьому, що сторона конфлікту, що запросила їх до участі стала легітимною </a:t>
            </a:r>
            <a:r>
              <a:rPr lang="uk-UA" dirty="0" err="1"/>
              <a:t>владоб</a:t>
            </a:r>
            <a:r>
              <a:rPr lang="uk-UA" dirty="0"/>
              <a:t> країною. </a:t>
            </a:r>
            <a:endParaRPr lang="en-US" dirty="0" smtClean="0"/>
          </a:p>
          <a:p>
            <a:r>
              <a:rPr lang="uk-UA" dirty="0" smtClean="0"/>
              <a:t>Відповідно </a:t>
            </a:r>
            <a:r>
              <a:rPr lang="uk-UA" dirty="0"/>
              <a:t>у випадку якщо б уряд </a:t>
            </a:r>
            <a:r>
              <a:rPr lang="uk-UA" dirty="0" err="1"/>
              <a:t>Каддафі</a:t>
            </a:r>
            <a:r>
              <a:rPr lang="uk-UA" dirty="0"/>
              <a:t> врешті би зберіг владу, то конфлікт йменувався б як </a:t>
            </a:r>
            <a:r>
              <a:rPr lang="en-US" dirty="0"/>
              <a:t>NIAC</a:t>
            </a:r>
            <a:r>
              <a:rPr lang="uk-UA" dirty="0"/>
              <a:t> і втручання НАТО та союзників з точки зору міжнародного права виглядало б як грубе порушення його базових норм.</a:t>
            </a:r>
            <a:endParaRPr lang="ru-RU" dirty="0"/>
          </a:p>
          <a:p>
            <a:endParaRPr lang="ru-RU" dirty="0"/>
          </a:p>
        </p:txBody>
      </p:sp>
    </p:spTree>
    <p:extLst>
      <p:ext uri="{BB962C8B-B14F-4D97-AF65-F5344CB8AC3E}">
        <p14:creationId xmlns:p14="http://schemas.microsoft.com/office/powerpoint/2010/main" val="4132158152"/>
      </p:ext>
    </p:extLst>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a:latin typeface="Courier New" pitchFamily="49" charset="0"/>
                <a:cs typeface="Courier New" pitchFamily="49" charset="0"/>
              </a:rPr>
              <a:t>Учасники (треті сторони)</a:t>
            </a:r>
            <a:endParaRPr lang="ru-RU" dirty="0">
              <a:latin typeface="Courier New" pitchFamily="49" charset="0"/>
              <a:cs typeface="Courier New" pitchFamily="49" charset="0"/>
            </a:endParaRPr>
          </a:p>
        </p:txBody>
      </p:sp>
      <p:sp>
        <p:nvSpPr>
          <p:cNvPr id="10" name="Объект 9"/>
          <p:cNvSpPr>
            <a:spLocks noGrp="1"/>
          </p:cNvSpPr>
          <p:nvPr>
            <p:ph idx="1"/>
          </p:nvPr>
        </p:nvSpPr>
        <p:spPr/>
        <p:txBody>
          <a:bodyPr/>
          <a:lstStyle/>
          <a:p>
            <a:r>
              <a:rPr lang="uk-UA" b="1" dirty="0"/>
              <a:t>Таблиця 1. Дії третіх сторін проти Лівії та на підтримку </a:t>
            </a:r>
            <a:r>
              <a:rPr lang="uk-UA" b="1" dirty="0" smtClean="0"/>
              <a:t>повстанців</a:t>
            </a:r>
            <a:endParaRPr lang="en-US" b="1" dirty="0" smtClean="0"/>
          </a:p>
          <a:p>
            <a:endParaRPr lang="ru-RU" dirty="0"/>
          </a:p>
          <a:p>
            <a:endParaRPr lang="ru-RU" dirty="0"/>
          </a:p>
        </p:txBody>
      </p:sp>
      <p:pic>
        <p:nvPicPr>
          <p:cNvPr id="1027" name="Picture 3" descr="C:\Documents and Settings\Admin\Рабочий стол\ЛИВИЯ\РАБОТЫ НАД ОШИБКАМИ СУББОТА\використано\tab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79302"/>
            <a:ext cx="8352928" cy="5587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979834"/>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k-UA" sz="3200" b="1" dirty="0"/>
              <a:t>Таблиця 2. Дії третіх сторін проти інтервенції в Лівії та на підтримку </a:t>
            </a:r>
            <a:r>
              <a:rPr lang="uk-UA" sz="3200" b="1" dirty="0" err="1"/>
              <a:t>Каддафі</a:t>
            </a:r>
            <a:r>
              <a:rPr lang="uk-UA" sz="3200" b="1" dirty="0"/>
              <a:t>.</a:t>
            </a:r>
            <a:r>
              <a:rPr lang="ru-RU" sz="3200" dirty="0"/>
              <a:t/>
            </a:r>
            <a:br>
              <a:rPr lang="ru-RU" sz="3200" dirty="0"/>
            </a:br>
            <a:endParaRPr lang="ru-RU" sz="32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709208388"/>
              </p:ext>
            </p:extLst>
          </p:nvPr>
        </p:nvGraphicFramePr>
        <p:xfrm>
          <a:off x="467544" y="1196748"/>
          <a:ext cx="8219257" cy="5184579"/>
        </p:xfrm>
        <a:graphic>
          <a:graphicData uri="http://schemas.openxmlformats.org/drawingml/2006/table">
            <a:tbl>
              <a:tblPr firstRow="1" firstCol="1" bandRow="1">
                <a:tableStyleId>{5C22544A-7EE6-4342-B048-85BDC9FD1C3A}</a:tableStyleId>
              </a:tblPr>
              <a:tblGrid>
                <a:gridCol w="1147408"/>
                <a:gridCol w="1541932"/>
                <a:gridCol w="1564947"/>
                <a:gridCol w="1982485"/>
                <a:gridCol w="1982485"/>
              </a:tblGrid>
              <a:tr h="951512">
                <a:tc>
                  <a:txBody>
                    <a:bodyPr/>
                    <a:lstStyle/>
                    <a:p>
                      <a:pPr>
                        <a:lnSpc>
                          <a:spcPct val="115000"/>
                        </a:lnSpc>
                        <a:spcAft>
                          <a:spcPts val="0"/>
                        </a:spcAft>
                      </a:pPr>
                      <a:r>
                        <a:rPr lang="uk-UA" sz="1100">
                          <a:effectLst/>
                        </a:rPr>
                        <a:t>Актор МВ</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Поставка зброї</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Військова допомога</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Вербальна підтримка, критика НАТО та її союзників</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Утримались під час голосування в Раді Безпеки ООН Резолюції 1973/2011</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Зімбабве</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r>
              <a:tr h="427020">
                <a:tc>
                  <a:txBody>
                    <a:bodyPr/>
                    <a:lstStyle/>
                    <a:p>
                      <a:pPr>
                        <a:lnSpc>
                          <a:spcPct val="115000"/>
                        </a:lnSpc>
                        <a:spcAft>
                          <a:spcPts val="0"/>
                        </a:spcAft>
                      </a:pPr>
                      <a:r>
                        <a:rPr lang="uk-UA" sz="1100">
                          <a:effectLst/>
                        </a:rPr>
                        <a:t>Алжир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Туареги</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475755">
                <a:tc>
                  <a:txBody>
                    <a:bodyPr/>
                    <a:lstStyle/>
                    <a:p>
                      <a:pPr>
                        <a:lnSpc>
                          <a:spcPct val="115000"/>
                        </a:lnSpc>
                        <a:spcAft>
                          <a:spcPts val="0"/>
                        </a:spcAft>
                      </a:pPr>
                      <a:r>
                        <a:rPr lang="uk-UA" sz="1100">
                          <a:effectLst/>
                        </a:rPr>
                        <a:t>Повстанці Дарфуру</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237878">
                <a:tc>
                  <a:txBody>
                    <a:bodyPr/>
                    <a:lstStyle/>
                    <a:p>
                      <a:pPr marL="457200">
                        <a:lnSpc>
                          <a:spcPct val="115000"/>
                        </a:lnSpc>
                        <a:spcAft>
                          <a:spcPts val="0"/>
                        </a:spcAft>
                      </a:pPr>
                      <a:r>
                        <a:rPr lang="uk-UA" sz="1100">
                          <a:effectLst/>
                        </a:rPr>
                        <a:t>Сирія</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Білорусь</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Бразилія</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Росія</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Уганда</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Венесуела</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КНР</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Куба</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ПАР</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Нікарагуа</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Німеччина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a:t>
                      </a:r>
                      <a:endParaRPr lang="ru-RU" sz="1100">
                        <a:effectLst/>
                        <a:latin typeface="Calibri"/>
                        <a:ea typeface="Calibri"/>
                        <a:cs typeface="Times New Roman"/>
                      </a:endParaRPr>
                    </a:p>
                  </a:txBody>
                  <a:tcPr marL="68580" marR="68580" marT="0" marB="0"/>
                </a:tc>
              </a:tr>
              <a:tr h="237878">
                <a:tc>
                  <a:txBody>
                    <a:bodyPr/>
                    <a:lstStyle/>
                    <a:p>
                      <a:pPr>
                        <a:lnSpc>
                          <a:spcPct val="115000"/>
                        </a:lnSpc>
                        <a:spcAft>
                          <a:spcPts val="0"/>
                        </a:spcAft>
                      </a:pPr>
                      <a:r>
                        <a:rPr lang="uk-UA" sz="1100">
                          <a:effectLst/>
                        </a:rPr>
                        <a:t>Індія</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ru-RU"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0"/>
                        </a:spcAft>
                      </a:pPr>
                      <a:r>
                        <a:rPr lang="uk-UA" sz="1100" dirty="0">
                          <a:effectLst/>
                        </a:rPr>
                        <a:t>+</a:t>
                      </a:r>
                      <a:endParaRPr lang="ru-RU"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3029370867"/>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lstStyle/>
          <a:p>
            <a:r>
              <a:rPr lang="uk-UA" b="1" dirty="0"/>
              <a:t>Мотиви та позиції третіх сторін</a:t>
            </a:r>
            <a:endParaRPr lang="ru-RU" dirty="0"/>
          </a:p>
        </p:txBody>
      </p:sp>
      <p:sp>
        <p:nvSpPr>
          <p:cNvPr id="3" name="Объект 2"/>
          <p:cNvSpPr>
            <a:spLocks noGrp="1"/>
          </p:cNvSpPr>
          <p:nvPr>
            <p:ph idx="1"/>
          </p:nvPr>
        </p:nvSpPr>
        <p:spPr/>
        <p:txBody>
          <a:bodyPr/>
          <a:lstStyle/>
          <a:p>
            <a:endParaRPr lang="en-US" b="1" dirty="0" smtClean="0"/>
          </a:p>
          <a:p>
            <a:r>
              <a:rPr lang="uk-UA" b="1" dirty="0" smtClean="0"/>
              <a:t>Офіційна </a:t>
            </a:r>
            <a:r>
              <a:rPr lang="uk-UA" b="1" dirty="0"/>
              <a:t>мета - </a:t>
            </a:r>
            <a:r>
              <a:rPr lang="uk-UA" dirty="0"/>
              <a:t>захист мирних жителів</a:t>
            </a:r>
            <a:r>
              <a:rPr lang="uk-UA" b="1" dirty="0"/>
              <a:t> </a:t>
            </a:r>
            <a:endParaRPr lang="ru-RU" dirty="0"/>
          </a:p>
          <a:p>
            <a:endParaRPr lang="en-US" b="1" dirty="0" smtClean="0"/>
          </a:p>
          <a:p>
            <a:r>
              <a:rPr lang="uk-UA" b="1" dirty="0" smtClean="0"/>
              <a:t>Реальна </a:t>
            </a:r>
            <a:r>
              <a:rPr lang="uk-UA" b="1" dirty="0"/>
              <a:t>- </a:t>
            </a:r>
            <a:r>
              <a:rPr lang="uk-UA" dirty="0"/>
              <a:t>зміна існуючої влади </a:t>
            </a:r>
            <a:r>
              <a:rPr lang="uk-UA" dirty="0" smtClean="0"/>
              <a:t>і </a:t>
            </a:r>
            <a:r>
              <a:rPr lang="uk-UA" dirty="0"/>
              <a:t>поширення впливу в регіоні.</a:t>
            </a:r>
            <a:endParaRPr lang="ru-RU" dirty="0"/>
          </a:p>
        </p:txBody>
      </p:sp>
    </p:spTree>
    <p:extLst>
      <p:ext uri="{BB962C8B-B14F-4D97-AF65-F5344CB8AC3E}">
        <p14:creationId xmlns:p14="http://schemas.microsoft.com/office/powerpoint/2010/main" val="373356576"/>
      </p:ext>
    </p:extLst>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539552" y="1600201"/>
            <a:ext cx="8147248" cy="4525963"/>
          </a:xfrm>
        </p:spPr>
        <p:txBody>
          <a:bodyPr>
            <a:normAutofit fontScale="85000" lnSpcReduction="10000"/>
          </a:bodyPr>
          <a:lstStyle/>
          <a:p>
            <a:pPr lvl="0"/>
            <a:r>
              <a:rPr lang="ru-RU" dirty="0" err="1"/>
              <a:t>бажання</a:t>
            </a:r>
            <a:r>
              <a:rPr lang="ru-RU" dirty="0"/>
              <a:t> </a:t>
            </a:r>
            <a:r>
              <a:rPr lang="ru-RU" dirty="0" err="1"/>
              <a:t>впливати</a:t>
            </a:r>
            <a:r>
              <a:rPr lang="ru-RU" dirty="0"/>
              <a:t> на </a:t>
            </a:r>
            <a:r>
              <a:rPr lang="ru-RU" dirty="0" err="1"/>
              <a:t>нинішні</a:t>
            </a:r>
            <a:r>
              <a:rPr lang="ru-RU" dirty="0"/>
              <a:t> </a:t>
            </a:r>
            <a:r>
              <a:rPr lang="ru-RU" dirty="0" err="1"/>
              <a:t>драматичні</a:t>
            </a:r>
            <a:r>
              <a:rPr lang="ru-RU" dirty="0"/>
              <a:t> </a:t>
            </a:r>
            <a:r>
              <a:rPr lang="ru-RU" dirty="0" err="1"/>
              <a:t>трансформації</a:t>
            </a:r>
            <a:r>
              <a:rPr lang="ru-RU" dirty="0"/>
              <a:t> в </a:t>
            </a:r>
            <a:r>
              <a:rPr lang="ru-RU" dirty="0" err="1"/>
              <a:t>арабських</a:t>
            </a:r>
            <a:r>
              <a:rPr lang="ru-RU" dirty="0"/>
              <a:t> державах з метою </a:t>
            </a:r>
            <a:r>
              <a:rPr lang="ru-RU" dirty="0" err="1"/>
              <a:t>їх</a:t>
            </a:r>
            <a:r>
              <a:rPr lang="ru-RU" dirty="0"/>
              <a:t> </a:t>
            </a:r>
            <a:r>
              <a:rPr lang="ru-RU" dirty="0" err="1"/>
              <a:t>спрямування</a:t>
            </a:r>
            <a:r>
              <a:rPr lang="ru-RU" dirty="0"/>
              <a:t> у </a:t>
            </a:r>
            <a:r>
              <a:rPr lang="ru-RU" dirty="0" err="1"/>
              <a:t>демократичне</a:t>
            </a:r>
            <a:r>
              <a:rPr lang="ru-RU" dirty="0"/>
              <a:t> русло, </a:t>
            </a:r>
            <a:r>
              <a:rPr lang="ru-RU" dirty="0" err="1"/>
              <a:t>які</a:t>
            </a:r>
            <a:r>
              <a:rPr lang="ru-RU" dirty="0"/>
              <a:t> </a:t>
            </a:r>
            <a:r>
              <a:rPr lang="ru-RU" dirty="0" err="1"/>
              <a:t>забезпечать</a:t>
            </a:r>
            <a:r>
              <a:rPr lang="ru-RU" dirty="0"/>
              <a:t> </a:t>
            </a:r>
            <a:r>
              <a:rPr lang="ru-RU" dirty="0" err="1"/>
              <a:t>стабільність</a:t>
            </a:r>
            <a:r>
              <a:rPr lang="ru-RU" dirty="0"/>
              <a:t> та </a:t>
            </a:r>
            <a:r>
              <a:rPr lang="ru-RU" dirty="0" err="1"/>
              <a:t>передбачуваність</a:t>
            </a:r>
            <a:r>
              <a:rPr lang="ru-RU" dirty="0"/>
              <a:t> </a:t>
            </a:r>
            <a:r>
              <a:rPr lang="ru-RU" dirty="0" err="1"/>
              <a:t>розвитку</a:t>
            </a:r>
            <a:r>
              <a:rPr lang="ru-RU" dirty="0"/>
              <a:t> </a:t>
            </a:r>
            <a:r>
              <a:rPr lang="ru-RU" dirty="0" err="1"/>
              <a:t>цих</a:t>
            </a:r>
            <a:r>
              <a:rPr lang="ru-RU" dirty="0"/>
              <a:t> </a:t>
            </a:r>
            <a:r>
              <a:rPr lang="ru-RU" dirty="0" err="1"/>
              <a:t>країн</a:t>
            </a:r>
            <a:r>
              <a:rPr lang="ru-RU" dirty="0"/>
              <a:t> і </a:t>
            </a:r>
            <a:r>
              <a:rPr lang="ru-RU" dirty="0" err="1"/>
              <a:t>дадуть</a:t>
            </a:r>
            <a:r>
              <a:rPr lang="ru-RU" dirty="0"/>
              <a:t> </a:t>
            </a:r>
            <a:r>
              <a:rPr lang="ru-RU" dirty="0" err="1"/>
              <a:t>змогу</a:t>
            </a:r>
            <a:r>
              <a:rPr lang="ru-RU" dirty="0"/>
              <a:t> </a:t>
            </a:r>
            <a:r>
              <a:rPr lang="ru-RU" dirty="0" err="1"/>
              <a:t>уникнути</a:t>
            </a:r>
            <a:r>
              <a:rPr lang="ru-RU" dirty="0"/>
              <a:t> </a:t>
            </a:r>
            <a:r>
              <a:rPr lang="ru-RU" dirty="0" err="1"/>
              <a:t>їх</a:t>
            </a:r>
            <a:r>
              <a:rPr lang="ru-RU" dirty="0"/>
              <a:t> </a:t>
            </a:r>
            <a:r>
              <a:rPr lang="ru-RU" dirty="0" err="1"/>
              <a:t>перетворення</a:t>
            </a:r>
            <a:r>
              <a:rPr lang="ru-RU" dirty="0"/>
              <a:t> на </a:t>
            </a:r>
            <a:r>
              <a:rPr lang="ru-RU" dirty="0" err="1"/>
              <a:t>теократичні</a:t>
            </a:r>
            <a:r>
              <a:rPr lang="ru-RU" dirty="0"/>
              <a:t> </a:t>
            </a:r>
            <a:r>
              <a:rPr lang="ru-RU" dirty="0" err="1"/>
              <a:t>республіки</a:t>
            </a:r>
            <a:r>
              <a:rPr lang="ru-RU" dirty="0"/>
              <a:t> (</a:t>
            </a:r>
            <a:r>
              <a:rPr lang="ru-RU" dirty="0" err="1"/>
              <a:t>Іран</a:t>
            </a:r>
            <a:r>
              <a:rPr lang="ru-RU" dirty="0"/>
              <a:t>) </a:t>
            </a:r>
            <a:r>
              <a:rPr lang="ru-RU" dirty="0" err="1"/>
              <a:t>або</a:t>
            </a:r>
            <a:r>
              <a:rPr lang="ru-RU" dirty="0"/>
              <a:t> </a:t>
            </a:r>
            <a:r>
              <a:rPr lang="ru-RU" dirty="0" err="1"/>
              <a:t>децентралізовані</a:t>
            </a:r>
            <a:r>
              <a:rPr lang="ru-RU" dirty="0"/>
              <a:t> </a:t>
            </a:r>
            <a:r>
              <a:rPr lang="ru-RU" dirty="0" err="1"/>
              <a:t>країни</a:t>
            </a:r>
            <a:r>
              <a:rPr lang="ru-RU" dirty="0"/>
              <a:t> (</a:t>
            </a:r>
            <a:r>
              <a:rPr lang="ru-RU" dirty="0" err="1"/>
              <a:t>Ірак</a:t>
            </a:r>
            <a:r>
              <a:rPr lang="ru-RU" dirty="0"/>
              <a:t>, </a:t>
            </a:r>
            <a:r>
              <a:rPr lang="ru-RU" dirty="0" err="1"/>
              <a:t>Афганістан</a:t>
            </a:r>
            <a:r>
              <a:rPr lang="ru-RU" dirty="0"/>
              <a:t>, </a:t>
            </a:r>
            <a:r>
              <a:rPr lang="ru-RU" dirty="0" err="1"/>
              <a:t>Сомалі</a:t>
            </a:r>
            <a:r>
              <a:rPr lang="ru-RU" dirty="0"/>
              <a:t>).</a:t>
            </a:r>
          </a:p>
          <a:p>
            <a:pPr marL="0" indent="0">
              <a:buNone/>
            </a:pPr>
            <a:r>
              <a:rPr lang="ru-RU" dirty="0"/>
              <a:t> </a:t>
            </a:r>
          </a:p>
          <a:p>
            <a:pPr lvl="0"/>
            <a:r>
              <a:rPr lang="ru-RU" dirty="0" err="1"/>
              <a:t>бажання</a:t>
            </a:r>
            <a:r>
              <a:rPr lang="ru-RU" dirty="0"/>
              <a:t> </a:t>
            </a:r>
            <a:r>
              <a:rPr lang="ru-RU" dirty="0" err="1"/>
              <a:t>зберегти</a:t>
            </a:r>
            <a:r>
              <a:rPr lang="ru-RU" dirty="0"/>
              <a:t> та </a:t>
            </a:r>
            <a:r>
              <a:rPr lang="ru-RU" dirty="0" err="1"/>
              <a:t>закріпити</a:t>
            </a:r>
            <a:r>
              <a:rPr lang="ru-RU" dirty="0"/>
              <a:t> </a:t>
            </a:r>
            <a:r>
              <a:rPr lang="ru-RU" dirty="0" err="1"/>
              <a:t>свої</a:t>
            </a:r>
            <a:r>
              <a:rPr lang="ru-RU" dirty="0"/>
              <a:t> </a:t>
            </a:r>
            <a:r>
              <a:rPr lang="ru-RU" dirty="0" err="1"/>
              <a:t>позиції</a:t>
            </a:r>
            <a:r>
              <a:rPr lang="ru-RU" dirty="0"/>
              <a:t> в </a:t>
            </a:r>
            <a:r>
              <a:rPr lang="ru-RU" dirty="0" err="1"/>
              <a:t>регіоні</a:t>
            </a:r>
            <a:r>
              <a:rPr lang="ru-RU" dirty="0"/>
              <a:t>, </a:t>
            </a:r>
            <a:r>
              <a:rPr lang="ru-RU" dirty="0" err="1"/>
              <a:t>виходячи</a:t>
            </a:r>
            <a:r>
              <a:rPr lang="ru-RU" dirty="0"/>
              <a:t> з принципу «</a:t>
            </a:r>
            <a:r>
              <a:rPr lang="ru-RU" dirty="0" err="1"/>
              <a:t>ініціатива</a:t>
            </a:r>
            <a:r>
              <a:rPr lang="ru-RU" dirty="0"/>
              <a:t> – </a:t>
            </a:r>
            <a:r>
              <a:rPr lang="ru-RU" dirty="0" err="1"/>
              <a:t>запорука</a:t>
            </a:r>
            <a:r>
              <a:rPr lang="ru-RU" dirty="0"/>
              <a:t> </a:t>
            </a:r>
            <a:r>
              <a:rPr lang="ru-RU" dirty="0" err="1"/>
              <a:t>впливу</a:t>
            </a:r>
            <a:r>
              <a:rPr lang="ru-RU" dirty="0"/>
              <a:t>».</a:t>
            </a:r>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2376264" cy="1325116"/>
          </a:xfrm>
          <a:prstGeom prst="rect">
            <a:avLst/>
          </a:prstGeom>
          <a:noFill/>
        </p:spPr>
      </p:pic>
    </p:spTree>
    <p:extLst>
      <p:ext uri="{BB962C8B-B14F-4D97-AF65-F5344CB8AC3E}">
        <p14:creationId xmlns:p14="http://schemas.microsoft.com/office/powerpoint/2010/main" val="159202984"/>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normAutofit fontScale="92500" lnSpcReduction="20000"/>
          </a:bodyPr>
          <a:lstStyle/>
          <a:p>
            <a:pPr lvl="0"/>
            <a:r>
              <a:rPr lang="ru-RU" dirty="0" err="1"/>
              <a:t>Франція</a:t>
            </a:r>
            <a:r>
              <a:rPr lang="ru-RU" dirty="0"/>
              <a:t> </a:t>
            </a:r>
            <a:r>
              <a:rPr lang="ru-RU" dirty="0" err="1"/>
              <a:t>отримала</a:t>
            </a:r>
            <a:r>
              <a:rPr lang="ru-RU" dirty="0"/>
              <a:t> шанс </a:t>
            </a:r>
            <a:r>
              <a:rPr lang="ru-RU" dirty="0" err="1"/>
              <a:t>нагадати</a:t>
            </a:r>
            <a:r>
              <a:rPr lang="ru-RU" dirty="0"/>
              <a:t> про себе, як про </a:t>
            </a:r>
            <a:r>
              <a:rPr lang="ru-RU" dirty="0" err="1"/>
              <a:t>велику</a:t>
            </a:r>
            <a:r>
              <a:rPr lang="ru-RU" dirty="0"/>
              <a:t> </a:t>
            </a:r>
            <a:r>
              <a:rPr lang="ru-RU" dirty="0" err="1"/>
              <a:t>країну</a:t>
            </a:r>
            <a:r>
              <a:rPr lang="ru-RU" dirty="0"/>
              <a:t> і </a:t>
            </a:r>
            <a:r>
              <a:rPr lang="ru-RU" dirty="0" err="1"/>
              <a:t>самостійного</a:t>
            </a:r>
            <a:r>
              <a:rPr lang="ru-RU" dirty="0"/>
              <a:t> </a:t>
            </a:r>
            <a:r>
              <a:rPr lang="ru-RU" dirty="0" err="1"/>
              <a:t>гравця</a:t>
            </a:r>
            <a:r>
              <a:rPr lang="ru-RU" dirty="0"/>
              <a:t> у </a:t>
            </a:r>
            <a:r>
              <a:rPr lang="ru-RU" dirty="0" err="1"/>
              <a:t>великій</a:t>
            </a:r>
            <a:r>
              <a:rPr lang="ru-RU" dirty="0"/>
              <a:t> </a:t>
            </a:r>
            <a:r>
              <a:rPr lang="ru-RU" dirty="0" err="1"/>
              <a:t>політиці</a:t>
            </a:r>
            <a:r>
              <a:rPr lang="ru-RU" dirty="0"/>
              <a:t>. </a:t>
            </a:r>
          </a:p>
          <a:p>
            <a:pPr lvl="0"/>
            <a:r>
              <a:rPr lang="ru-RU" dirty="0" err="1"/>
              <a:t>Активність</a:t>
            </a:r>
            <a:r>
              <a:rPr lang="ru-RU" dirty="0"/>
              <a:t> у </a:t>
            </a:r>
            <a:r>
              <a:rPr lang="ru-RU" dirty="0" err="1"/>
              <a:t>поваленні</a:t>
            </a:r>
            <a:r>
              <a:rPr lang="ru-RU" dirty="0"/>
              <a:t> М. </a:t>
            </a:r>
            <a:r>
              <a:rPr lang="ru-RU" dirty="0" err="1"/>
              <a:t>Каддафі</a:t>
            </a:r>
            <a:r>
              <a:rPr lang="ru-RU" dirty="0"/>
              <a:t> повинна бути </a:t>
            </a:r>
            <a:r>
              <a:rPr lang="ru-RU" dirty="0" err="1"/>
              <a:t>пізніше</a:t>
            </a:r>
            <a:r>
              <a:rPr lang="ru-RU" dirty="0"/>
              <a:t> </a:t>
            </a:r>
            <a:r>
              <a:rPr lang="ru-RU" dirty="0" err="1"/>
              <a:t>винагороджена</a:t>
            </a:r>
            <a:r>
              <a:rPr lang="ru-RU" dirty="0"/>
              <a:t> у </a:t>
            </a:r>
            <a:r>
              <a:rPr lang="ru-RU" dirty="0" err="1"/>
              <a:t>вигляді</a:t>
            </a:r>
            <a:r>
              <a:rPr lang="ru-RU" dirty="0"/>
              <a:t> </a:t>
            </a:r>
            <a:r>
              <a:rPr lang="ru-RU" dirty="0" err="1"/>
              <a:t>переваг</a:t>
            </a:r>
            <a:r>
              <a:rPr lang="ru-RU" dirty="0"/>
              <a:t> у </a:t>
            </a:r>
            <a:r>
              <a:rPr lang="ru-RU" dirty="0" err="1"/>
              <a:t>доступі</a:t>
            </a:r>
            <a:r>
              <a:rPr lang="ru-RU" dirty="0"/>
              <a:t> до </a:t>
            </a:r>
            <a:r>
              <a:rPr lang="ru-RU" dirty="0" err="1"/>
              <a:t>місцевої</a:t>
            </a:r>
            <a:r>
              <a:rPr lang="ru-RU" dirty="0"/>
              <a:t> </a:t>
            </a:r>
            <a:r>
              <a:rPr lang="ru-RU" dirty="0" err="1"/>
              <a:t>нафти</a:t>
            </a:r>
            <a:r>
              <a:rPr lang="ru-RU" dirty="0"/>
              <a:t>. </a:t>
            </a:r>
          </a:p>
          <a:p>
            <a:pPr lvl="0"/>
            <a:r>
              <a:rPr lang="ru-RU" dirty="0" err="1"/>
              <a:t>Франція</a:t>
            </a:r>
            <a:r>
              <a:rPr lang="ru-RU" dirty="0"/>
              <a:t> </a:t>
            </a:r>
            <a:r>
              <a:rPr lang="ru-RU" dirty="0" err="1"/>
              <a:t>прагне</a:t>
            </a:r>
            <a:r>
              <a:rPr lang="ru-RU" dirty="0"/>
              <a:t> </a:t>
            </a:r>
            <a:r>
              <a:rPr lang="ru-RU" dirty="0" err="1"/>
              <a:t>обмежити</a:t>
            </a:r>
            <a:r>
              <a:rPr lang="ru-RU" dirty="0"/>
              <a:t> </a:t>
            </a:r>
            <a:r>
              <a:rPr lang="ru-RU" dirty="0" err="1"/>
              <a:t>монополію</a:t>
            </a:r>
            <a:r>
              <a:rPr lang="ru-RU" dirty="0"/>
              <a:t> США і НАТО у </a:t>
            </a:r>
            <a:r>
              <a:rPr lang="ru-RU" dirty="0" err="1"/>
              <a:t>впливі</a:t>
            </a:r>
            <a:r>
              <a:rPr lang="ru-RU" dirty="0"/>
              <a:t> на </a:t>
            </a:r>
            <a:r>
              <a:rPr lang="ru-RU" dirty="0" err="1"/>
              <a:t>світові</a:t>
            </a:r>
            <a:r>
              <a:rPr lang="ru-RU" dirty="0"/>
              <a:t> </a:t>
            </a:r>
            <a:r>
              <a:rPr lang="ru-RU" dirty="0" err="1"/>
              <a:t>події</a:t>
            </a:r>
            <a:r>
              <a:rPr lang="ru-RU" dirty="0"/>
              <a:t> і </a:t>
            </a:r>
            <a:r>
              <a:rPr lang="ru-RU" dirty="0" err="1"/>
              <a:t>спробувати</a:t>
            </a:r>
            <a:r>
              <a:rPr lang="ru-RU" dirty="0"/>
              <a:t> </a:t>
            </a:r>
            <a:r>
              <a:rPr lang="ru-RU" dirty="0" err="1"/>
              <a:t>протиставити</a:t>
            </a:r>
            <a:r>
              <a:rPr lang="ru-RU" dirty="0"/>
              <a:t> </a:t>
            </a:r>
            <a:r>
              <a:rPr lang="ru-RU" dirty="0" err="1"/>
              <a:t>цьому</a:t>
            </a:r>
            <a:r>
              <a:rPr lang="ru-RU" dirty="0"/>
              <a:t> себе, як одного з </a:t>
            </a:r>
            <a:r>
              <a:rPr lang="ru-RU" dirty="0" err="1"/>
              <a:t>провідних</a:t>
            </a:r>
            <a:r>
              <a:rPr lang="ru-RU" dirty="0"/>
              <a:t> </a:t>
            </a:r>
            <a:r>
              <a:rPr lang="ru-RU" dirty="0" err="1"/>
              <a:t>європейських</a:t>
            </a:r>
            <a:r>
              <a:rPr lang="ru-RU" dirty="0"/>
              <a:t> </a:t>
            </a:r>
            <a:r>
              <a:rPr lang="ru-RU" dirty="0" err="1"/>
              <a:t>лідерів</a:t>
            </a:r>
            <a:r>
              <a:rPr lang="ru-RU" dirty="0"/>
              <a:t>.</a:t>
            </a:r>
          </a:p>
          <a:p>
            <a:pPr lvl="0"/>
            <a:r>
              <a:rPr lang="ru-RU" dirty="0" err="1"/>
              <a:t>Пошук</a:t>
            </a:r>
            <a:r>
              <a:rPr lang="ru-RU" dirty="0"/>
              <a:t> </a:t>
            </a:r>
            <a:r>
              <a:rPr lang="ru-RU" dirty="0" err="1"/>
              <a:t>фінансових</a:t>
            </a:r>
            <a:r>
              <a:rPr lang="ru-RU" dirty="0"/>
              <a:t> </a:t>
            </a:r>
            <a:r>
              <a:rPr lang="ru-RU" dirty="0" err="1"/>
              <a:t>донорів</a:t>
            </a:r>
            <a:r>
              <a:rPr lang="ru-RU" dirty="0"/>
              <a:t>.</a:t>
            </a:r>
          </a:p>
          <a:p>
            <a:endParaRPr lang="ru-RU" dirty="0"/>
          </a:p>
        </p:txBody>
      </p:sp>
      <p:sp>
        <p:nvSpPr>
          <p:cNvPr id="4" name="Прямоугольник 3"/>
          <p:cNvSpPr/>
          <p:nvPr/>
        </p:nvSpPr>
        <p:spPr>
          <a:xfrm>
            <a:off x="755576" y="1412776"/>
            <a:ext cx="8280920" cy="369332"/>
          </a:xfrm>
          <a:prstGeom prst="rect">
            <a:avLst/>
          </a:prstGeom>
        </p:spPr>
        <p:txBody>
          <a:bodyPr wrap="square">
            <a:spAutoFit/>
          </a:bodyPr>
          <a:lstStyle/>
          <a:p>
            <a:pPr lvl="0"/>
            <a:endParaRPr lang="ru-RU" dirty="0"/>
          </a:p>
        </p:txBody>
      </p:sp>
      <p:pic>
        <p:nvPicPr>
          <p:cNvPr id="5" name="Рисунок 4"/>
          <p:cNvPicPr/>
          <p:nvPr/>
        </p:nvPicPr>
        <p:blipFill>
          <a:blip r:embed="rId2" cstate="print">
            <a:extLst>
              <a:ext uri="{28A0092B-C50C-407E-A947-70E740481C1C}">
                <a14:useLocalDpi xmlns:a14="http://schemas.microsoft.com/office/drawing/2010/main" val="0"/>
              </a:ext>
            </a:extLst>
          </a:blip>
          <a:stretch>
            <a:fillRect/>
          </a:stretch>
        </p:blipFill>
        <p:spPr>
          <a:xfrm>
            <a:off x="467544" y="260648"/>
            <a:ext cx="1529715" cy="1019175"/>
          </a:xfrm>
          <a:prstGeom prst="rect">
            <a:avLst/>
          </a:prstGeom>
        </p:spPr>
      </p:pic>
    </p:spTree>
    <p:extLst>
      <p:ext uri="{BB962C8B-B14F-4D97-AF65-F5344CB8AC3E}">
        <p14:creationId xmlns:p14="http://schemas.microsoft.com/office/powerpoint/2010/main" val="3698581241"/>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cstate="print">
            <a:extLst>
              <a:ext uri="{28A0092B-C50C-407E-A947-70E740481C1C}">
                <a14:useLocalDpi xmlns:a14="http://schemas.microsoft.com/office/drawing/2010/main" val="0"/>
              </a:ext>
            </a:extLst>
          </a:blip>
          <a:stretch>
            <a:fillRect/>
          </a:stretch>
        </p:blipFill>
        <p:spPr>
          <a:xfrm>
            <a:off x="1763688" y="332656"/>
            <a:ext cx="1438275" cy="1019175"/>
          </a:xfrm>
          <a:prstGeom prst="rect">
            <a:avLst/>
          </a:prstGeom>
        </p:spPr>
      </p:pic>
      <p:sp>
        <p:nvSpPr>
          <p:cNvPr id="5" name="Прямоугольник 4"/>
          <p:cNvSpPr/>
          <p:nvPr/>
        </p:nvSpPr>
        <p:spPr>
          <a:xfrm>
            <a:off x="507728" y="1628800"/>
            <a:ext cx="3528392" cy="4524315"/>
          </a:xfrm>
          <a:prstGeom prst="rect">
            <a:avLst/>
          </a:prstGeom>
        </p:spPr>
        <p:txBody>
          <a:bodyPr wrap="square">
            <a:spAutoFit/>
          </a:bodyPr>
          <a:lstStyle/>
          <a:p>
            <a:pPr marL="285750" lvl="0" indent="-285750">
              <a:buFont typeface="Arial" pitchFamily="34" charset="0"/>
              <a:buChar char="•"/>
            </a:pPr>
            <a:r>
              <a:rPr lang="ru-RU" sz="1600" dirty="0" err="1" smtClean="0"/>
              <a:t>Економ</a:t>
            </a:r>
            <a:r>
              <a:rPr lang="uk-UA" sz="1600" dirty="0" err="1"/>
              <a:t>ічні</a:t>
            </a:r>
            <a:r>
              <a:rPr lang="uk-UA" sz="1600" dirty="0"/>
              <a:t> вигоди</a:t>
            </a:r>
            <a:r>
              <a:rPr lang="ru-RU" sz="1600" dirty="0"/>
              <a:t>. </a:t>
            </a:r>
            <a:r>
              <a:rPr lang="ru-RU" sz="1600" dirty="0" err="1"/>
              <a:t>Отримавши</a:t>
            </a:r>
            <a:r>
              <a:rPr lang="uk-UA" sz="1600" dirty="0"/>
              <a:t> в майбутньому дивіденди від свого внеску у перемогу ПНР у конфлікті, з</a:t>
            </a:r>
            <a:r>
              <a:rPr lang="ru-RU" sz="1600" dirty="0" err="1"/>
              <a:t>ахідні</a:t>
            </a:r>
            <a:r>
              <a:rPr lang="ru-RU" sz="1600" dirty="0"/>
              <a:t> </a:t>
            </a:r>
            <a:r>
              <a:rPr lang="ru-RU" sz="1600" dirty="0" err="1"/>
              <a:t>держави</a:t>
            </a:r>
            <a:r>
              <a:rPr lang="ru-RU" sz="1600" dirty="0"/>
              <a:t> </a:t>
            </a:r>
            <a:r>
              <a:rPr lang="uk-UA" sz="1600" dirty="0"/>
              <a:t>(зокрема Великобританія серед них) </a:t>
            </a:r>
            <a:r>
              <a:rPr lang="ru-RU" sz="1600" dirty="0"/>
              <a:t>створ</a:t>
            </a:r>
            <a:r>
              <a:rPr lang="uk-UA" sz="1600" dirty="0"/>
              <a:t>я</a:t>
            </a:r>
            <a:r>
              <a:rPr lang="ru-RU" sz="1600" dirty="0" err="1"/>
              <a:t>ть</a:t>
            </a:r>
            <a:r>
              <a:rPr lang="ru-RU" sz="1600" dirty="0"/>
              <a:t> альтернативу </a:t>
            </a:r>
            <a:r>
              <a:rPr lang="ru-RU" sz="1600" dirty="0" err="1"/>
              <a:t>російським</a:t>
            </a:r>
            <a:r>
              <a:rPr lang="ru-RU" sz="1600" dirty="0"/>
              <a:t> </a:t>
            </a:r>
            <a:r>
              <a:rPr lang="ru-RU" sz="1600" dirty="0" err="1"/>
              <a:t>постачанням</a:t>
            </a:r>
            <a:r>
              <a:rPr lang="ru-RU" sz="1600" dirty="0"/>
              <a:t> </a:t>
            </a:r>
            <a:r>
              <a:rPr lang="ru-RU" sz="1600" dirty="0" err="1"/>
              <a:t>нафти</a:t>
            </a:r>
            <a:r>
              <a:rPr lang="ru-RU" sz="1600" dirty="0"/>
              <a:t> в </a:t>
            </a:r>
            <a:r>
              <a:rPr lang="ru-RU" sz="1600" dirty="0" err="1"/>
              <a:t>Європу</a:t>
            </a:r>
            <a:r>
              <a:rPr lang="ru-RU" sz="1600" dirty="0"/>
              <a:t>. До </a:t>
            </a:r>
            <a:r>
              <a:rPr lang="ru-RU" sz="1600" dirty="0" err="1"/>
              <a:t>речі</a:t>
            </a:r>
            <a:r>
              <a:rPr lang="ru-RU" sz="1600" dirty="0"/>
              <a:t>, ПНР (</a:t>
            </a:r>
            <a:r>
              <a:rPr lang="ru-RU" sz="1600" dirty="0" err="1"/>
              <a:t>Перехідна</a:t>
            </a:r>
            <a:r>
              <a:rPr lang="ru-RU" sz="1600" dirty="0"/>
              <a:t> </a:t>
            </a:r>
            <a:r>
              <a:rPr lang="ru-RU" sz="1600" dirty="0" err="1"/>
              <a:t>Національна</a:t>
            </a:r>
            <a:r>
              <a:rPr lang="ru-RU" sz="1600" dirty="0"/>
              <a:t> Рада) </a:t>
            </a:r>
            <a:r>
              <a:rPr lang="ru-RU" sz="1600" dirty="0" err="1"/>
              <a:t>Лівії</a:t>
            </a:r>
            <a:r>
              <a:rPr lang="ru-RU" sz="1600" dirty="0"/>
              <a:t> </a:t>
            </a:r>
            <a:r>
              <a:rPr lang="ru-RU" sz="1600" dirty="0" err="1"/>
              <a:t>вже</a:t>
            </a:r>
            <a:r>
              <a:rPr lang="ru-RU" sz="1600" dirty="0"/>
              <a:t> </a:t>
            </a:r>
            <a:r>
              <a:rPr lang="ru-RU" sz="1600" dirty="0" err="1"/>
              <a:t>оголосила</a:t>
            </a:r>
            <a:r>
              <a:rPr lang="ru-RU" sz="1600" dirty="0"/>
              <a:t>, </a:t>
            </a:r>
            <a:r>
              <a:rPr lang="ru-RU" sz="1600" dirty="0" err="1"/>
              <a:t>що</a:t>
            </a:r>
            <a:r>
              <a:rPr lang="ru-RU" sz="1600" dirty="0"/>
              <a:t> </a:t>
            </a:r>
            <a:r>
              <a:rPr lang="ru-RU" sz="1600" dirty="0" err="1"/>
              <a:t>розриває</a:t>
            </a:r>
            <a:r>
              <a:rPr lang="ru-RU" sz="1600" dirty="0"/>
              <a:t> </a:t>
            </a:r>
            <a:r>
              <a:rPr lang="ru-RU" sz="1600" dirty="0" err="1"/>
              <a:t>попередні</a:t>
            </a:r>
            <a:r>
              <a:rPr lang="ru-RU" sz="1600" dirty="0"/>
              <a:t> </a:t>
            </a:r>
            <a:r>
              <a:rPr lang="ru-RU" sz="1600" dirty="0" err="1"/>
              <a:t>контракти</a:t>
            </a:r>
            <a:r>
              <a:rPr lang="ru-RU" sz="1600" dirty="0"/>
              <a:t> на </a:t>
            </a:r>
            <a:r>
              <a:rPr lang="ru-RU" sz="1600" dirty="0" err="1"/>
              <a:t>нафто</a:t>
            </a:r>
            <a:r>
              <a:rPr lang="ru-RU" sz="1600" dirty="0"/>
              <a:t>- і </a:t>
            </a:r>
            <a:r>
              <a:rPr lang="ru-RU" sz="1600" dirty="0" err="1"/>
              <a:t>газодобування</a:t>
            </a:r>
            <a:r>
              <a:rPr lang="ru-RU" sz="1600" dirty="0"/>
              <a:t> з </a:t>
            </a:r>
            <a:r>
              <a:rPr lang="ru-RU" sz="1600" dirty="0" err="1"/>
              <a:t>Росією</a:t>
            </a:r>
            <a:r>
              <a:rPr lang="ru-RU" sz="1600" dirty="0"/>
              <a:t>, </a:t>
            </a:r>
            <a:r>
              <a:rPr lang="ru-RU" sz="1600" dirty="0" err="1"/>
              <a:t>Китаєм</a:t>
            </a:r>
            <a:r>
              <a:rPr lang="ru-RU" sz="1600" dirty="0"/>
              <a:t> і </a:t>
            </a:r>
            <a:r>
              <a:rPr lang="ru-RU" sz="1600" dirty="0" err="1"/>
              <a:t>Бразилією</a:t>
            </a:r>
            <a:r>
              <a:rPr lang="ru-RU" sz="1600" dirty="0"/>
              <a:t> і </a:t>
            </a:r>
            <a:r>
              <a:rPr lang="ru-RU" sz="1600" dirty="0" err="1"/>
              <a:t>укладає</a:t>
            </a:r>
            <a:r>
              <a:rPr lang="ru-RU" sz="1600" dirty="0"/>
              <a:t> </a:t>
            </a:r>
            <a:r>
              <a:rPr lang="ru-RU" sz="1600" dirty="0" err="1"/>
              <a:t>аналогічні</a:t>
            </a:r>
            <a:r>
              <a:rPr lang="ru-RU" sz="1600" dirty="0"/>
              <a:t> з </a:t>
            </a:r>
            <a:r>
              <a:rPr lang="ru-RU" sz="1600" dirty="0" err="1"/>
              <a:t>Францією</a:t>
            </a:r>
            <a:r>
              <a:rPr lang="uk-UA" sz="1600" dirty="0"/>
              <a:t>,</a:t>
            </a:r>
            <a:r>
              <a:rPr lang="ru-RU" sz="1600" dirty="0"/>
              <a:t> </a:t>
            </a:r>
            <a:r>
              <a:rPr lang="ru-RU" sz="1600" dirty="0" err="1"/>
              <a:t>Великобританією</a:t>
            </a:r>
            <a:r>
              <a:rPr lang="ru-RU" sz="1600" dirty="0"/>
              <a:t> і </a:t>
            </a:r>
            <a:r>
              <a:rPr lang="ru-RU" sz="1600" dirty="0" err="1"/>
              <a:t>Італією</a:t>
            </a:r>
            <a:r>
              <a:rPr lang="ru-RU" sz="1600" dirty="0"/>
              <a:t>.</a:t>
            </a:r>
          </a:p>
          <a:p>
            <a:pPr marL="285750" lvl="0" indent="-285750">
              <a:buFont typeface="Arial" pitchFamily="34" charset="0"/>
              <a:buChar char="•"/>
            </a:pPr>
            <a:endParaRPr lang="en-US" sz="1600" dirty="0" smtClean="0"/>
          </a:p>
          <a:p>
            <a:pPr marL="285750" lvl="0" indent="-285750">
              <a:buFont typeface="Arial" pitchFamily="34" charset="0"/>
              <a:buChar char="•"/>
            </a:pPr>
            <a:r>
              <a:rPr lang="uk-UA" sz="1600" dirty="0" smtClean="0"/>
              <a:t>Підтвердження </a:t>
            </a:r>
            <a:r>
              <a:rPr lang="uk-UA" sz="1600" dirty="0"/>
              <a:t>статусу стратегічного партнера США та провідних країн ЄС</a:t>
            </a:r>
            <a:endParaRPr lang="ru-RU" sz="1600" dirty="0"/>
          </a:p>
        </p:txBody>
      </p:sp>
      <p:pic>
        <p:nvPicPr>
          <p:cNvPr id="6" name="Рисунок 5"/>
          <p:cNvPicPr/>
          <p:nvPr/>
        </p:nvPicPr>
        <p:blipFill>
          <a:blip r:embed="rId3" cstate="print">
            <a:extLst>
              <a:ext uri="{28A0092B-C50C-407E-A947-70E740481C1C}">
                <a14:useLocalDpi xmlns:a14="http://schemas.microsoft.com/office/drawing/2010/main" val="0"/>
              </a:ext>
            </a:extLst>
          </a:blip>
          <a:stretch>
            <a:fillRect/>
          </a:stretch>
        </p:blipFill>
        <p:spPr>
          <a:xfrm>
            <a:off x="5868144" y="376153"/>
            <a:ext cx="1400175" cy="932180"/>
          </a:xfrm>
          <a:prstGeom prst="rect">
            <a:avLst/>
          </a:prstGeom>
        </p:spPr>
      </p:pic>
      <p:sp>
        <p:nvSpPr>
          <p:cNvPr id="7" name="Прямоугольник 6"/>
          <p:cNvSpPr/>
          <p:nvPr/>
        </p:nvSpPr>
        <p:spPr>
          <a:xfrm>
            <a:off x="4211960" y="1628800"/>
            <a:ext cx="4752528" cy="2554545"/>
          </a:xfrm>
          <a:prstGeom prst="rect">
            <a:avLst/>
          </a:prstGeom>
        </p:spPr>
        <p:txBody>
          <a:bodyPr wrap="square">
            <a:spAutoFit/>
          </a:bodyPr>
          <a:lstStyle/>
          <a:p>
            <a:pPr marL="285750" lvl="0" indent="-285750">
              <a:buFont typeface="Arial" pitchFamily="34" charset="0"/>
              <a:buChar char="•"/>
            </a:pPr>
            <a:r>
              <a:rPr lang="ru-RU" sz="1600" dirty="0" err="1"/>
              <a:t>Геополітичний</a:t>
            </a:r>
            <a:r>
              <a:rPr lang="ru-RU" sz="1600" dirty="0"/>
              <a:t> </a:t>
            </a:r>
            <a:r>
              <a:rPr lang="ru-RU" sz="1600" dirty="0" err="1"/>
              <a:t>розрахунок</a:t>
            </a:r>
            <a:r>
              <a:rPr lang="ru-RU" sz="1600" dirty="0"/>
              <a:t>. США </a:t>
            </a:r>
            <a:r>
              <a:rPr lang="ru-RU" sz="1600" dirty="0" err="1"/>
              <a:t>також</a:t>
            </a:r>
            <a:r>
              <a:rPr lang="ru-RU" sz="1600" dirty="0"/>
              <a:t> </a:t>
            </a:r>
            <a:r>
              <a:rPr lang="ru-RU" sz="1600" dirty="0" err="1"/>
              <a:t>отримали</a:t>
            </a:r>
            <a:r>
              <a:rPr lang="ru-RU" sz="1600" dirty="0"/>
              <a:t> </a:t>
            </a:r>
            <a:r>
              <a:rPr lang="ru-RU" sz="1600" dirty="0" err="1"/>
              <a:t>важливий</a:t>
            </a:r>
            <a:r>
              <a:rPr lang="ru-RU" sz="1600" dirty="0"/>
              <a:t> </a:t>
            </a:r>
            <a:r>
              <a:rPr lang="ru-RU" sz="1600" dirty="0" err="1"/>
              <a:t>геополітичний</a:t>
            </a:r>
            <a:r>
              <a:rPr lang="ru-RU" sz="1600" dirty="0"/>
              <a:t> приз, </a:t>
            </a:r>
            <a:r>
              <a:rPr lang="ru-RU" sz="1600" dirty="0" err="1"/>
              <a:t>цінність</a:t>
            </a:r>
            <a:r>
              <a:rPr lang="ru-RU" sz="1600" dirty="0"/>
              <a:t> </a:t>
            </a:r>
            <a:r>
              <a:rPr lang="ru-RU" sz="1600" dirty="0" err="1"/>
              <a:t>якого</a:t>
            </a:r>
            <a:r>
              <a:rPr lang="ru-RU" sz="1600" dirty="0"/>
              <a:t> </a:t>
            </a:r>
            <a:r>
              <a:rPr lang="ru-RU" sz="1600" dirty="0" err="1"/>
              <a:t>може</a:t>
            </a:r>
            <a:r>
              <a:rPr lang="ru-RU" sz="1600" dirty="0"/>
              <a:t> бути </a:t>
            </a:r>
            <a:r>
              <a:rPr lang="ru-RU" sz="1600" dirty="0" err="1"/>
              <a:t>оцінена</a:t>
            </a:r>
            <a:r>
              <a:rPr lang="ru-RU" sz="1600" dirty="0"/>
              <a:t> </a:t>
            </a:r>
            <a:r>
              <a:rPr lang="ru-RU" sz="1600" dirty="0" err="1"/>
              <a:t>тільки</a:t>
            </a:r>
            <a:r>
              <a:rPr lang="ru-RU" sz="1600" dirty="0"/>
              <a:t> в </a:t>
            </a:r>
            <a:r>
              <a:rPr lang="ru-RU" sz="1600" dirty="0" err="1"/>
              <a:t>перспективі</a:t>
            </a:r>
            <a:r>
              <a:rPr lang="ru-RU" sz="1600" dirty="0"/>
              <a:t>: в </a:t>
            </a:r>
            <a:r>
              <a:rPr lang="ru-RU" sz="1600" dirty="0" err="1"/>
              <a:t>лівійській</a:t>
            </a:r>
            <a:r>
              <a:rPr lang="ru-RU" sz="1600" dirty="0"/>
              <a:t> </a:t>
            </a:r>
            <a:r>
              <a:rPr lang="ru-RU" sz="1600" dirty="0" err="1"/>
              <a:t>кампанії</a:t>
            </a:r>
            <a:r>
              <a:rPr lang="ru-RU" sz="1600" dirty="0"/>
              <a:t> </a:t>
            </a:r>
            <a:r>
              <a:rPr lang="ru-RU" sz="1600" dirty="0" err="1"/>
              <a:t>традиційний</a:t>
            </a:r>
            <a:r>
              <a:rPr lang="ru-RU" sz="1600" dirty="0"/>
              <a:t> франко-</a:t>
            </a:r>
            <a:r>
              <a:rPr lang="ru-RU" sz="1600" dirty="0" err="1"/>
              <a:t>німецький</a:t>
            </a:r>
            <a:r>
              <a:rPr lang="ru-RU" sz="1600" dirty="0"/>
              <a:t> тандем, </a:t>
            </a:r>
            <a:r>
              <a:rPr lang="ru-RU" sz="1600" dirty="0" err="1"/>
              <a:t>який</a:t>
            </a:r>
            <a:r>
              <a:rPr lang="ru-RU" sz="1600" dirty="0"/>
              <a:t> </a:t>
            </a:r>
            <a:r>
              <a:rPr lang="ru-RU" sz="1600" dirty="0" err="1"/>
              <a:t>останнім</a:t>
            </a:r>
            <a:r>
              <a:rPr lang="ru-RU" sz="1600" dirty="0"/>
              <a:t> часом все </a:t>
            </a:r>
            <a:r>
              <a:rPr lang="ru-RU" sz="1600" dirty="0" err="1"/>
              <a:t>більш</a:t>
            </a:r>
            <a:r>
              <a:rPr lang="ru-RU" sz="1600" dirty="0"/>
              <a:t> </a:t>
            </a:r>
            <a:r>
              <a:rPr lang="ru-RU" sz="1600" dirty="0" err="1"/>
              <a:t>відтягував</a:t>
            </a:r>
            <a:r>
              <a:rPr lang="ru-RU" sz="1600" dirty="0"/>
              <a:t> ЄС </a:t>
            </a:r>
            <a:r>
              <a:rPr lang="ru-RU" sz="1600" dirty="0" err="1"/>
              <a:t>від</a:t>
            </a:r>
            <a:r>
              <a:rPr lang="ru-RU" sz="1600" dirty="0"/>
              <a:t> США в </a:t>
            </a:r>
            <a:r>
              <a:rPr lang="ru-RU" sz="1600" dirty="0" err="1"/>
              <a:t>бік</a:t>
            </a:r>
            <a:r>
              <a:rPr lang="ru-RU" sz="1600" dirty="0"/>
              <a:t> </a:t>
            </a:r>
            <a:r>
              <a:rPr lang="ru-RU" sz="1600" dirty="0" err="1"/>
              <a:t>Росії</a:t>
            </a:r>
            <a:r>
              <a:rPr lang="ru-RU" sz="1600" dirty="0"/>
              <a:t>, </a:t>
            </a:r>
            <a:r>
              <a:rPr lang="ru-RU" sz="1600" dirty="0" err="1"/>
              <a:t>був</a:t>
            </a:r>
            <a:r>
              <a:rPr lang="ru-RU" sz="1600" dirty="0"/>
              <a:t> </a:t>
            </a:r>
            <a:r>
              <a:rPr lang="ru-RU" sz="1600" dirty="0" err="1"/>
              <a:t>замінений</a:t>
            </a:r>
            <a:r>
              <a:rPr lang="ru-RU" sz="1600" dirty="0"/>
              <a:t> </a:t>
            </a:r>
            <a:r>
              <a:rPr lang="ru-RU" sz="1600" dirty="0" err="1"/>
              <a:t>проатлантичним</a:t>
            </a:r>
            <a:r>
              <a:rPr lang="ru-RU" sz="1600" dirty="0"/>
              <a:t> франко-</a:t>
            </a:r>
            <a:r>
              <a:rPr lang="ru-RU" sz="1600" dirty="0" err="1"/>
              <a:t>британським</a:t>
            </a:r>
            <a:r>
              <a:rPr lang="ru-RU" sz="1600" dirty="0"/>
              <a:t> альянсом. </a:t>
            </a:r>
            <a:r>
              <a:rPr lang="ru-RU" sz="1600" dirty="0" err="1"/>
              <a:t>Це</a:t>
            </a:r>
            <a:r>
              <a:rPr lang="ru-RU" sz="1600" dirty="0"/>
              <a:t> </a:t>
            </a:r>
            <a:r>
              <a:rPr lang="ru-RU" sz="1600" dirty="0" err="1"/>
              <a:t>може</a:t>
            </a:r>
            <a:r>
              <a:rPr lang="ru-RU" sz="1600" dirty="0"/>
              <a:t> </a:t>
            </a:r>
            <a:r>
              <a:rPr lang="ru-RU" sz="1600" dirty="0" err="1"/>
              <a:t>мати</a:t>
            </a:r>
            <a:r>
              <a:rPr lang="ru-RU" sz="1600" dirty="0"/>
              <a:t> </a:t>
            </a:r>
            <a:r>
              <a:rPr lang="ru-RU" sz="1600" dirty="0" err="1"/>
              <a:t>визначальне</a:t>
            </a:r>
            <a:r>
              <a:rPr lang="ru-RU" sz="1600" dirty="0"/>
              <a:t> </a:t>
            </a:r>
            <a:r>
              <a:rPr lang="ru-RU" sz="1600" dirty="0" err="1"/>
              <a:t>значення</a:t>
            </a:r>
            <a:r>
              <a:rPr lang="ru-RU" sz="1600" dirty="0"/>
              <a:t> для </a:t>
            </a:r>
            <a:r>
              <a:rPr lang="ru-RU" sz="1600" dirty="0" err="1"/>
              <a:t>майбутніх</a:t>
            </a:r>
            <a:r>
              <a:rPr lang="ru-RU" sz="1600" dirty="0"/>
              <a:t> </a:t>
            </a:r>
            <a:r>
              <a:rPr lang="ru-RU" sz="1600" dirty="0" err="1"/>
              <a:t>євро-атлантичних</a:t>
            </a:r>
            <a:r>
              <a:rPr lang="ru-RU" sz="1600" dirty="0"/>
              <a:t> </a:t>
            </a:r>
            <a:r>
              <a:rPr lang="ru-RU" sz="1600" dirty="0" err="1"/>
              <a:t>відносин</a:t>
            </a:r>
            <a:r>
              <a:rPr lang="ru-RU" sz="1600" dirty="0"/>
              <a:t>, ЄС і НАТО.</a:t>
            </a:r>
          </a:p>
        </p:txBody>
      </p:sp>
    </p:spTree>
    <p:extLst>
      <p:ext uri="{BB962C8B-B14F-4D97-AF65-F5344CB8AC3E}">
        <p14:creationId xmlns:p14="http://schemas.microsoft.com/office/powerpoint/2010/main" val="427807915"/>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a:t>Країни , що зайняли нейтральну позицію</a:t>
            </a:r>
            <a:endParaRPr lang="ru-RU" dirty="0"/>
          </a:p>
        </p:txBody>
      </p:sp>
      <p:sp>
        <p:nvSpPr>
          <p:cNvPr id="3" name="Объект 2"/>
          <p:cNvSpPr>
            <a:spLocks noGrp="1"/>
          </p:cNvSpPr>
          <p:nvPr>
            <p:ph idx="1"/>
          </p:nvPr>
        </p:nvSpPr>
        <p:spPr>
          <a:xfrm>
            <a:off x="2627784" y="1600201"/>
            <a:ext cx="6059016" cy="4525963"/>
          </a:xfrm>
        </p:spPr>
        <p:txBody>
          <a:bodyPr>
            <a:normAutofit fontScale="25000" lnSpcReduction="20000"/>
          </a:bodyPr>
          <a:lstStyle/>
          <a:p>
            <a:pPr lvl="0"/>
            <a:r>
              <a:rPr lang="ru-RU" sz="7200" dirty="0" err="1"/>
              <a:t>Бізнес</a:t>
            </a:r>
            <a:r>
              <a:rPr lang="ru-RU" sz="7200" dirty="0"/>
              <a:t> , </a:t>
            </a:r>
            <a:r>
              <a:rPr lang="ru-RU" sz="7200" dirty="0" err="1"/>
              <a:t>який</a:t>
            </a:r>
            <a:r>
              <a:rPr lang="ru-RU" sz="7200" dirty="0"/>
              <a:t> </a:t>
            </a:r>
            <a:r>
              <a:rPr lang="ru-RU" sz="7200" dirty="0" err="1"/>
              <a:t>побудований</a:t>
            </a:r>
            <a:r>
              <a:rPr lang="ru-RU" sz="7200" dirty="0"/>
              <a:t> за принципом «вести </a:t>
            </a:r>
            <a:r>
              <a:rPr lang="ru-RU" sz="7200" dirty="0" err="1"/>
              <a:t>справи</a:t>
            </a:r>
            <a:r>
              <a:rPr lang="ru-RU" sz="7200" dirty="0"/>
              <a:t> як </a:t>
            </a:r>
            <a:r>
              <a:rPr lang="ru-RU" sz="7200" dirty="0" err="1"/>
              <a:t>зазвичай</a:t>
            </a:r>
            <a:r>
              <a:rPr lang="ru-RU" sz="7200" dirty="0"/>
              <a:t>». </a:t>
            </a:r>
            <a:r>
              <a:rPr lang="ru-RU" sz="7200" dirty="0" err="1"/>
              <a:t>Кожен</a:t>
            </a:r>
            <a:r>
              <a:rPr lang="ru-RU" sz="7200" dirty="0"/>
              <a:t> </a:t>
            </a:r>
            <a:r>
              <a:rPr lang="ru-RU" sz="7200" dirty="0" err="1"/>
              <a:t>місяць</a:t>
            </a:r>
            <a:r>
              <a:rPr lang="ru-RU" sz="7200" dirty="0"/>
              <a:t> </a:t>
            </a:r>
            <a:r>
              <a:rPr lang="ru-RU" sz="7200" dirty="0" err="1"/>
              <a:t>між</a:t>
            </a:r>
            <a:r>
              <a:rPr lang="ru-RU" sz="7200" dirty="0"/>
              <a:t> </a:t>
            </a:r>
            <a:r>
              <a:rPr lang="ru-RU" sz="7200" dirty="0" err="1"/>
              <a:t>Китаєм</a:t>
            </a:r>
            <a:r>
              <a:rPr lang="ru-RU" sz="7200" dirty="0"/>
              <a:t> і </a:t>
            </a:r>
            <a:r>
              <a:rPr lang="ru-RU" sz="7200" dirty="0" err="1"/>
              <a:t>країнами</a:t>
            </a:r>
            <a:r>
              <a:rPr lang="ru-RU" sz="7200" dirty="0"/>
              <a:t> Африки </a:t>
            </a:r>
            <a:r>
              <a:rPr lang="ru-RU" sz="7200" dirty="0" err="1"/>
              <a:t>підписується</a:t>
            </a:r>
            <a:r>
              <a:rPr lang="ru-RU" sz="7200" dirty="0"/>
              <a:t> </a:t>
            </a:r>
            <a:r>
              <a:rPr lang="ru-RU" sz="7200" dirty="0" err="1"/>
              <a:t>ціла</a:t>
            </a:r>
            <a:r>
              <a:rPr lang="ru-RU" sz="7200" dirty="0"/>
              <a:t> низка </a:t>
            </a:r>
            <a:r>
              <a:rPr lang="ru-RU" sz="7200" dirty="0" err="1"/>
              <a:t>багатомільярдних</a:t>
            </a:r>
            <a:r>
              <a:rPr lang="ru-RU" sz="7200" dirty="0"/>
              <a:t> </a:t>
            </a:r>
            <a:r>
              <a:rPr lang="ru-RU" sz="7200" dirty="0" err="1"/>
              <a:t>контрактів</a:t>
            </a:r>
            <a:r>
              <a:rPr lang="ru-RU" sz="7200" dirty="0"/>
              <a:t> і </a:t>
            </a:r>
            <a:r>
              <a:rPr lang="ru-RU" sz="7200" dirty="0" err="1"/>
              <a:t>угод</a:t>
            </a:r>
            <a:r>
              <a:rPr lang="ru-RU" sz="7200" dirty="0"/>
              <a:t>. Коли </a:t>
            </a:r>
            <a:r>
              <a:rPr lang="ru-RU" sz="7200" dirty="0" err="1"/>
              <a:t>мова</a:t>
            </a:r>
            <a:r>
              <a:rPr lang="ru-RU" sz="7200" dirty="0"/>
              <a:t> заходить про </a:t>
            </a:r>
            <a:r>
              <a:rPr lang="ru-RU" sz="7200" dirty="0" err="1"/>
              <a:t>постачання</a:t>
            </a:r>
            <a:r>
              <a:rPr lang="ru-RU" sz="7200" dirty="0"/>
              <a:t> </a:t>
            </a:r>
            <a:r>
              <a:rPr lang="ru-RU" sz="7200" dirty="0" err="1"/>
              <a:t>військової</a:t>
            </a:r>
            <a:r>
              <a:rPr lang="ru-RU" sz="7200" dirty="0"/>
              <a:t> </a:t>
            </a:r>
            <a:r>
              <a:rPr lang="ru-RU" sz="7200" dirty="0" err="1"/>
              <a:t>техніки</a:t>
            </a:r>
            <a:r>
              <a:rPr lang="ru-RU" sz="7200" dirty="0"/>
              <a:t>, Китай </a:t>
            </a:r>
            <a:r>
              <a:rPr lang="ru-RU" sz="7200" dirty="0" err="1"/>
              <a:t>дає</a:t>
            </a:r>
            <a:r>
              <a:rPr lang="ru-RU" sz="7200" dirty="0"/>
              <a:t> </a:t>
            </a:r>
            <a:r>
              <a:rPr lang="ru-RU" sz="7200" dirty="0" err="1"/>
              <a:t>зрозуміти</a:t>
            </a:r>
            <a:r>
              <a:rPr lang="ru-RU" sz="7200" dirty="0"/>
              <a:t>, </a:t>
            </a:r>
            <a:r>
              <a:rPr lang="ru-RU" sz="7200" dirty="0" err="1"/>
              <a:t>що</a:t>
            </a:r>
            <a:r>
              <a:rPr lang="ru-RU" sz="7200" dirty="0"/>
              <a:t> </a:t>
            </a:r>
            <a:r>
              <a:rPr lang="ru-RU" sz="7200" dirty="0" err="1"/>
              <a:t>готовий</a:t>
            </a:r>
            <a:r>
              <a:rPr lang="ru-RU" sz="7200" dirty="0"/>
              <a:t> </a:t>
            </a:r>
            <a:r>
              <a:rPr lang="ru-RU" sz="7200" dirty="0" err="1"/>
              <a:t>брати</a:t>
            </a:r>
            <a:r>
              <a:rPr lang="ru-RU" sz="7200" dirty="0"/>
              <a:t> оплату у </a:t>
            </a:r>
            <a:r>
              <a:rPr lang="ru-RU" sz="7200" dirty="0" err="1"/>
              <a:t>вигляді</a:t>
            </a:r>
            <a:r>
              <a:rPr lang="ru-RU" sz="7200" dirty="0"/>
              <a:t> «</a:t>
            </a:r>
            <a:r>
              <a:rPr lang="ru-RU" sz="7200" dirty="0" err="1"/>
              <a:t>нафти</a:t>
            </a:r>
            <a:r>
              <a:rPr lang="ru-RU" sz="7200" dirty="0"/>
              <a:t> і </a:t>
            </a:r>
            <a:r>
              <a:rPr lang="ru-RU" sz="7200" dirty="0" err="1"/>
              <a:t>мінералів</a:t>
            </a:r>
            <a:r>
              <a:rPr lang="ru-RU" sz="7200" dirty="0"/>
              <a:t> </a:t>
            </a:r>
            <a:r>
              <a:rPr lang="ru-RU" sz="7200" dirty="0" err="1"/>
              <a:t>замість</a:t>
            </a:r>
            <a:r>
              <a:rPr lang="ru-RU" sz="7200" dirty="0"/>
              <a:t> </a:t>
            </a:r>
            <a:r>
              <a:rPr lang="ru-RU" sz="7200" dirty="0" err="1"/>
              <a:t>готівки</a:t>
            </a:r>
            <a:r>
              <a:rPr lang="ru-RU" sz="7200" dirty="0"/>
              <a:t>» На початку 2011 р. </a:t>
            </a:r>
            <a:r>
              <a:rPr lang="ru-RU" sz="7200" dirty="0" err="1"/>
              <a:t>Муаммар</a:t>
            </a:r>
            <a:r>
              <a:rPr lang="ru-RU" sz="7200" dirty="0"/>
              <a:t> </a:t>
            </a:r>
            <a:r>
              <a:rPr lang="ru-RU" sz="7200" dirty="0" err="1"/>
              <a:t>Каддафі</a:t>
            </a:r>
            <a:r>
              <a:rPr lang="ru-RU" sz="7200" dirty="0"/>
              <a:t> </a:t>
            </a:r>
            <a:r>
              <a:rPr lang="ru-RU" sz="7200" dirty="0" err="1"/>
              <a:t>оголосив</a:t>
            </a:r>
            <a:r>
              <a:rPr lang="ru-RU" sz="7200" dirty="0"/>
              <a:t> про </a:t>
            </a:r>
            <a:r>
              <a:rPr lang="ru-RU" sz="7200" dirty="0" err="1"/>
              <a:t>бажання</a:t>
            </a:r>
            <a:r>
              <a:rPr lang="ru-RU" sz="7200" dirty="0"/>
              <a:t> </a:t>
            </a:r>
            <a:r>
              <a:rPr lang="ru-RU" sz="7200" dirty="0" err="1"/>
              <a:t>укласти</a:t>
            </a:r>
            <a:r>
              <a:rPr lang="ru-RU" sz="7200" dirty="0"/>
              <a:t> </a:t>
            </a:r>
            <a:r>
              <a:rPr lang="ru-RU" sz="7200" dirty="0" err="1"/>
              <a:t>контракти</a:t>
            </a:r>
            <a:r>
              <a:rPr lang="ru-RU" sz="7200" dirty="0"/>
              <a:t> про </a:t>
            </a:r>
            <a:r>
              <a:rPr lang="ru-RU" sz="7200" dirty="0" err="1"/>
              <a:t>розробку</a:t>
            </a:r>
            <a:r>
              <a:rPr lang="ru-RU" sz="7200" dirty="0"/>
              <a:t> і </a:t>
            </a:r>
            <a:r>
              <a:rPr lang="ru-RU" sz="7200" dirty="0" err="1"/>
              <a:t>постачання</a:t>
            </a:r>
            <a:r>
              <a:rPr lang="ru-RU" sz="7200" dirty="0"/>
              <a:t> </a:t>
            </a:r>
            <a:r>
              <a:rPr lang="ru-RU" sz="7200" dirty="0" err="1"/>
              <a:t>нафти</a:t>
            </a:r>
            <a:r>
              <a:rPr lang="ru-RU" sz="7200" dirty="0"/>
              <a:t> з </a:t>
            </a:r>
            <a:r>
              <a:rPr lang="ru-RU" sz="7200" dirty="0" err="1"/>
              <a:t>Росією</a:t>
            </a:r>
            <a:r>
              <a:rPr lang="ru-RU" sz="7200" dirty="0"/>
              <a:t>, </a:t>
            </a:r>
            <a:r>
              <a:rPr lang="ru-RU" sz="7200" dirty="0" err="1"/>
              <a:t>Китаєм</a:t>
            </a:r>
            <a:r>
              <a:rPr lang="ru-RU" sz="7200" dirty="0"/>
              <a:t>, </a:t>
            </a:r>
            <a:r>
              <a:rPr lang="ru-RU" sz="7200" dirty="0" err="1"/>
              <a:t>Індією</a:t>
            </a:r>
            <a:r>
              <a:rPr lang="ru-RU" sz="7200" dirty="0"/>
              <a:t>.</a:t>
            </a:r>
          </a:p>
          <a:p>
            <a:pPr marL="0" indent="0">
              <a:buNone/>
            </a:pPr>
            <a:r>
              <a:rPr lang="ru-RU" sz="7200" dirty="0"/>
              <a:t> </a:t>
            </a:r>
          </a:p>
          <a:p>
            <a:pPr lvl="0"/>
            <a:r>
              <a:rPr lang="uk-UA" sz="7200" dirty="0"/>
              <a:t>Синдром Афганістану. Відчуваючи чимало проблем в Афганістані і не без скандалу змінивши недавно міністра оборони, Німеччина не бажає ризикувати, беручи участь у новій військовій операції, яка загрожує затягнутися на невизначений термін.</a:t>
            </a:r>
            <a:r>
              <a:rPr lang="ru-RU" sz="7200" dirty="0"/>
              <a:t>  </a:t>
            </a:r>
            <a:r>
              <a:rPr lang="uk-UA" sz="7200" dirty="0"/>
              <a:t>"Німеччина не може посилати своїх солдатів у всі країни, де відбувається </a:t>
            </a:r>
            <a:r>
              <a:rPr lang="uk-UA" sz="7200" dirty="0" smtClean="0"/>
              <a:t>несправедливість“</a:t>
            </a:r>
            <a:endParaRPr lang="en-US" sz="7200" dirty="0" smtClean="0"/>
          </a:p>
          <a:p>
            <a:pPr lvl="0"/>
            <a:endParaRPr lang="en-US" sz="7200" dirty="0" smtClean="0"/>
          </a:p>
          <a:p>
            <a:pPr lvl="0"/>
            <a:r>
              <a:rPr lang="uk-UA" sz="7200" dirty="0" smtClean="0"/>
              <a:t>Економічні </a:t>
            </a:r>
            <a:r>
              <a:rPr lang="uk-UA" sz="7200" dirty="0"/>
              <a:t>інтереси. </a:t>
            </a:r>
            <a:r>
              <a:rPr lang="ru-RU" sz="7200" dirty="0" err="1"/>
              <a:t>Лівія</a:t>
            </a:r>
            <a:r>
              <a:rPr lang="ru-RU" sz="7200" dirty="0"/>
              <a:t> - </a:t>
            </a:r>
            <a:r>
              <a:rPr lang="ru-RU" sz="7200" dirty="0" err="1"/>
              <a:t>давній</a:t>
            </a:r>
            <a:r>
              <a:rPr lang="ru-RU" sz="7200" dirty="0"/>
              <a:t> союзник </a:t>
            </a:r>
            <a:r>
              <a:rPr lang="ru-RU" sz="7200" dirty="0" err="1"/>
              <a:t>Росії</a:t>
            </a:r>
            <a:r>
              <a:rPr lang="ru-RU" sz="7200" dirty="0"/>
              <a:t>, з </a:t>
            </a:r>
            <a:r>
              <a:rPr lang="ru-RU" sz="7200" dirty="0" err="1"/>
              <a:t>якою</a:t>
            </a:r>
            <a:r>
              <a:rPr lang="ru-RU" sz="7200" dirty="0"/>
              <a:t>  </a:t>
            </a:r>
            <a:r>
              <a:rPr lang="ru-RU" sz="7200" dirty="0" err="1"/>
              <a:t>багатомільярдні</a:t>
            </a:r>
            <a:r>
              <a:rPr lang="ru-RU" sz="7200" dirty="0"/>
              <a:t> </a:t>
            </a:r>
            <a:r>
              <a:rPr lang="ru-RU" sz="7200" dirty="0" err="1"/>
              <a:t>контракти</a:t>
            </a:r>
            <a:r>
              <a:rPr lang="ru-RU" sz="7200" dirty="0"/>
              <a:t> про </a:t>
            </a:r>
            <a:r>
              <a:rPr lang="ru-RU" sz="7200" dirty="0" err="1"/>
              <a:t>розробку</a:t>
            </a:r>
            <a:r>
              <a:rPr lang="ru-RU" sz="7200" dirty="0"/>
              <a:t> </a:t>
            </a:r>
            <a:r>
              <a:rPr lang="uk-UA" sz="7200" dirty="0"/>
              <a:t>і </a:t>
            </a:r>
            <a:r>
              <a:rPr lang="ru-RU" sz="7200" dirty="0"/>
              <a:t> </a:t>
            </a:r>
            <a:r>
              <a:rPr lang="ru-RU" sz="7200" dirty="0" err="1"/>
              <a:t>постачання</a:t>
            </a:r>
            <a:r>
              <a:rPr lang="ru-RU" sz="7200" dirty="0"/>
              <a:t> </a:t>
            </a:r>
            <a:r>
              <a:rPr lang="ru-RU" sz="7200" dirty="0" err="1"/>
              <a:t>нафти</a:t>
            </a:r>
            <a:r>
              <a:rPr lang="uk-UA" sz="7200" dirty="0"/>
              <a:t>.</a:t>
            </a:r>
            <a:endParaRPr lang="ru-RU" sz="7200" dirty="0"/>
          </a:p>
          <a:p>
            <a:pPr lvl="0"/>
            <a:r>
              <a:rPr lang="uk-UA" sz="7200" dirty="0"/>
              <a:t>Зміна стратегічного балансу сил в регіоні </a:t>
            </a:r>
            <a:endParaRPr lang="ru-RU" sz="7200" dirty="0"/>
          </a:p>
          <a:p>
            <a:pPr lvl="0"/>
            <a:endParaRPr lang="ru-RU" dirty="0"/>
          </a:p>
          <a:p>
            <a:endParaRPr lang="ru-RU" dirty="0"/>
          </a:p>
        </p:txBody>
      </p:sp>
      <p:pic>
        <p:nvPicPr>
          <p:cNvPr id="4" name="Рисунок 3"/>
          <p:cNvPicPr/>
          <p:nvPr/>
        </p:nvPicPr>
        <p:blipFill>
          <a:blip r:embed="rId2" cstate="print">
            <a:extLst>
              <a:ext uri="{28A0092B-C50C-407E-A947-70E740481C1C}">
                <a14:useLocalDpi xmlns:a14="http://schemas.microsoft.com/office/drawing/2010/main" val="0"/>
              </a:ext>
            </a:extLst>
          </a:blip>
          <a:stretch>
            <a:fillRect/>
          </a:stretch>
        </p:blipFill>
        <p:spPr>
          <a:xfrm>
            <a:off x="899592" y="1700808"/>
            <a:ext cx="1485900" cy="1085215"/>
          </a:xfrm>
          <a:prstGeom prst="rect">
            <a:avLst/>
          </a:prstGeom>
        </p:spPr>
      </p:pic>
      <p:pic>
        <p:nvPicPr>
          <p:cNvPr id="5" name="Рисунок 4"/>
          <p:cNvPicPr/>
          <p:nvPr/>
        </p:nvPicPr>
        <p:blipFill>
          <a:blip r:embed="rId3" cstate="print">
            <a:extLst>
              <a:ext uri="{28A0092B-C50C-407E-A947-70E740481C1C}">
                <a14:useLocalDpi xmlns:a14="http://schemas.microsoft.com/office/drawing/2010/main" val="0"/>
              </a:ext>
            </a:extLst>
          </a:blip>
          <a:stretch>
            <a:fillRect/>
          </a:stretch>
        </p:blipFill>
        <p:spPr>
          <a:xfrm>
            <a:off x="956866" y="3857625"/>
            <a:ext cx="1428750" cy="857250"/>
          </a:xfrm>
          <a:prstGeom prst="rect">
            <a:avLst/>
          </a:prstGeom>
        </p:spPr>
      </p:pic>
      <p:pic>
        <p:nvPicPr>
          <p:cNvPr id="6" name="Рисунок 5"/>
          <p:cNvPicPr/>
          <p:nvPr/>
        </p:nvPicPr>
        <p:blipFill>
          <a:blip r:embed="rId4" cstate="print">
            <a:extLst>
              <a:ext uri="{28A0092B-C50C-407E-A947-70E740481C1C}">
                <a14:useLocalDpi xmlns:a14="http://schemas.microsoft.com/office/drawing/2010/main" val="0"/>
              </a:ext>
            </a:extLst>
          </a:blip>
          <a:stretch>
            <a:fillRect/>
          </a:stretch>
        </p:blipFill>
        <p:spPr>
          <a:xfrm>
            <a:off x="956866" y="5661248"/>
            <a:ext cx="1562100" cy="1040130"/>
          </a:xfrm>
          <a:prstGeom prst="rect">
            <a:avLst/>
          </a:prstGeom>
        </p:spPr>
      </p:pic>
    </p:spTree>
    <p:extLst>
      <p:ext uri="{BB962C8B-B14F-4D97-AF65-F5344CB8AC3E}">
        <p14:creationId xmlns:p14="http://schemas.microsoft.com/office/powerpoint/2010/main" val="3917352127"/>
      </p:ext>
    </p:extLst>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600" b="1" u="sng" dirty="0" err="1"/>
              <a:t>Мотиви</a:t>
            </a:r>
            <a:r>
              <a:rPr lang="ru-RU" sz="3600" b="1" u="sng" dirty="0"/>
              <a:t> НАТО та</a:t>
            </a:r>
            <a:r>
              <a:rPr lang="uk-UA" sz="3600" b="1" u="sng" dirty="0"/>
              <a:t> її</a:t>
            </a:r>
            <a:r>
              <a:rPr lang="ru-RU" sz="3600" b="1" u="sng" dirty="0"/>
              <a:t> </a:t>
            </a:r>
            <a:r>
              <a:rPr lang="ru-RU" sz="3600" b="1" u="sng" dirty="0" err="1"/>
              <a:t>союзників</a:t>
            </a:r>
            <a:r>
              <a:rPr lang="ru-RU" sz="3600" b="1" u="sng" dirty="0"/>
              <a:t> у 2 блоках: </a:t>
            </a:r>
            <a:r>
              <a:rPr lang="ru-RU" sz="3600" b="1" u="sng" dirty="0" err="1"/>
              <a:t>реальні</a:t>
            </a:r>
            <a:r>
              <a:rPr lang="ru-RU" sz="3600" b="1" u="sng" dirty="0"/>
              <a:t> та </a:t>
            </a:r>
            <a:r>
              <a:rPr lang="uk-UA" sz="3600" b="1" u="sng" dirty="0"/>
              <a:t>вигадані</a:t>
            </a:r>
            <a:r>
              <a:rPr lang="ru-RU" sz="3600" b="1" u="sng" dirty="0" smtClean="0"/>
              <a:t>.</a:t>
            </a:r>
            <a:endParaRPr lang="ru-RU" dirty="0"/>
          </a:p>
        </p:txBody>
      </p:sp>
      <p:sp>
        <p:nvSpPr>
          <p:cNvPr id="3" name="Объект 2"/>
          <p:cNvSpPr>
            <a:spLocks noGrp="1"/>
          </p:cNvSpPr>
          <p:nvPr>
            <p:ph idx="1"/>
          </p:nvPr>
        </p:nvSpPr>
        <p:spPr/>
        <p:txBody>
          <a:bodyPr>
            <a:normAutofit fontScale="70000" lnSpcReduction="20000"/>
          </a:bodyPr>
          <a:lstStyle/>
          <a:p>
            <a:r>
              <a:rPr lang="ru-RU" b="1" dirty="0" err="1"/>
              <a:t>Спекулятивні</a:t>
            </a:r>
            <a:r>
              <a:rPr lang="ru-RU" b="1" dirty="0"/>
              <a:t> </a:t>
            </a:r>
            <a:r>
              <a:rPr lang="uk-UA" b="1" dirty="0"/>
              <a:t>мотиви (вигадані)</a:t>
            </a:r>
            <a:endParaRPr lang="ru-RU" dirty="0"/>
          </a:p>
          <a:p>
            <a:pPr marL="0" indent="0">
              <a:buNone/>
            </a:pPr>
            <a:r>
              <a:rPr lang="ru-RU" dirty="0"/>
              <a:t> </a:t>
            </a:r>
            <a:endParaRPr lang="ru-RU" dirty="0" smtClean="0"/>
          </a:p>
          <a:p>
            <a:pPr marL="0" indent="0">
              <a:buNone/>
            </a:pPr>
            <a:r>
              <a:rPr lang="ru-RU" dirty="0" smtClean="0"/>
              <a:t>- </a:t>
            </a:r>
            <a:r>
              <a:rPr lang="ru-RU" i="1" u="sng" dirty="0"/>
              <a:t>“</a:t>
            </a:r>
            <a:r>
              <a:rPr lang="ru-RU" i="1" u="sng" dirty="0" err="1"/>
              <a:t>Нафтовий</a:t>
            </a:r>
            <a:r>
              <a:rPr lang="ru-RU" i="1" u="sng" dirty="0"/>
              <a:t> </a:t>
            </a:r>
            <a:r>
              <a:rPr lang="ru-RU" i="1" u="sng" dirty="0" err="1"/>
              <a:t>інтерес</a:t>
            </a:r>
            <a:r>
              <a:rPr lang="ru-RU" i="1" u="sng" dirty="0"/>
              <a:t>”</a:t>
            </a:r>
            <a:r>
              <a:rPr lang="ru-RU" dirty="0"/>
              <a:t> держав </a:t>
            </a:r>
            <a:r>
              <a:rPr lang="ru-RU" dirty="0" err="1"/>
              <a:t>членів</a:t>
            </a:r>
            <a:r>
              <a:rPr lang="ru-RU" dirty="0"/>
              <a:t> </a:t>
            </a:r>
            <a:r>
              <a:rPr lang="ru-RU" dirty="0" err="1"/>
              <a:t>аль’янсу</a:t>
            </a:r>
            <a:r>
              <a:rPr lang="ru-RU" dirty="0"/>
              <a:t> не </a:t>
            </a:r>
            <a:r>
              <a:rPr lang="ru-RU" dirty="0" err="1"/>
              <a:t>пояснює</a:t>
            </a:r>
            <a:r>
              <a:rPr lang="ru-RU" dirty="0"/>
              <a:t> </a:t>
            </a:r>
            <a:r>
              <a:rPr lang="ru-RU" dirty="0" err="1"/>
              <a:t>мотивацію</a:t>
            </a:r>
            <a:r>
              <a:rPr lang="ru-RU" dirty="0"/>
              <a:t> </a:t>
            </a:r>
            <a:r>
              <a:rPr lang="ru-RU" dirty="0" err="1"/>
              <a:t>втрутитись</a:t>
            </a:r>
            <a:r>
              <a:rPr lang="ru-RU" dirty="0"/>
              <a:t> у </a:t>
            </a:r>
            <a:r>
              <a:rPr lang="ru-RU" dirty="0" err="1"/>
              <a:t>конфлікт</a:t>
            </a:r>
            <a:r>
              <a:rPr lang="ru-RU" dirty="0"/>
              <a:t> в </a:t>
            </a:r>
            <a:r>
              <a:rPr lang="ru-RU" dirty="0" err="1"/>
              <a:t>Лівії</a:t>
            </a:r>
            <a:r>
              <a:rPr lang="ru-RU" dirty="0"/>
              <a:t>. В </a:t>
            </a:r>
            <a:r>
              <a:rPr lang="ru-RU" dirty="0" err="1"/>
              <a:t>графіках</a:t>
            </a:r>
            <a:r>
              <a:rPr lang="ru-RU" dirty="0"/>
              <a:t> </a:t>
            </a:r>
            <a:r>
              <a:rPr lang="ru-RU" dirty="0" err="1"/>
              <a:t>зазначений</a:t>
            </a:r>
            <a:r>
              <a:rPr lang="ru-RU" dirty="0"/>
              <a:t> </a:t>
            </a:r>
            <a:r>
              <a:rPr lang="ru-RU" dirty="0" err="1"/>
              <a:t>рівень</a:t>
            </a:r>
            <a:r>
              <a:rPr lang="ru-RU" dirty="0"/>
              <a:t> </a:t>
            </a:r>
            <a:r>
              <a:rPr lang="ru-RU" dirty="0" err="1"/>
              <a:t>споживання</a:t>
            </a:r>
            <a:r>
              <a:rPr lang="ru-RU" dirty="0"/>
              <a:t> </a:t>
            </a:r>
            <a:r>
              <a:rPr lang="ru-RU" dirty="0" err="1"/>
              <a:t>лівійської</a:t>
            </a:r>
            <a:r>
              <a:rPr lang="ru-RU" dirty="0"/>
              <a:t> </a:t>
            </a:r>
            <a:r>
              <a:rPr lang="ru-RU" dirty="0" err="1"/>
              <a:t>нафти</a:t>
            </a:r>
            <a:r>
              <a:rPr lang="ru-RU" dirty="0"/>
              <a:t> державами НАТО. </a:t>
            </a:r>
            <a:r>
              <a:rPr lang="ru-RU" dirty="0" err="1"/>
              <a:t>Звісно</a:t>
            </a:r>
            <a:r>
              <a:rPr lang="ru-RU" dirty="0"/>
              <a:t>, </a:t>
            </a:r>
            <a:r>
              <a:rPr lang="ru-RU" dirty="0" err="1"/>
              <a:t>рівень</a:t>
            </a:r>
            <a:r>
              <a:rPr lang="ru-RU" dirty="0"/>
              <a:t> </a:t>
            </a:r>
            <a:r>
              <a:rPr lang="ru-RU" dirty="0" err="1"/>
              <a:t>споживання</a:t>
            </a:r>
            <a:r>
              <a:rPr lang="ru-RU" dirty="0"/>
              <a:t> </a:t>
            </a:r>
            <a:r>
              <a:rPr lang="ru-RU" dirty="0" err="1"/>
              <a:t>відбився</a:t>
            </a:r>
            <a:r>
              <a:rPr lang="ru-RU" dirty="0"/>
              <a:t> на </a:t>
            </a:r>
            <a:r>
              <a:rPr lang="ru-RU" dirty="0" err="1"/>
              <a:t>реакції</a:t>
            </a:r>
            <a:r>
              <a:rPr lang="ru-RU" dirty="0"/>
              <a:t> </a:t>
            </a:r>
            <a:r>
              <a:rPr lang="ru-RU" dirty="0" err="1"/>
              <a:t>країн</a:t>
            </a:r>
            <a:r>
              <a:rPr lang="ru-RU" dirty="0"/>
              <a:t> на </a:t>
            </a:r>
            <a:r>
              <a:rPr lang="ru-RU" dirty="0" err="1"/>
              <a:t>події</a:t>
            </a:r>
            <a:r>
              <a:rPr lang="ru-RU" dirty="0"/>
              <a:t> в </a:t>
            </a:r>
            <a:r>
              <a:rPr lang="ru-RU" dirty="0" err="1"/>
              <a:t>Лівії</a:t>
            </a:r>
            <a:r>
              <a:rPr lang="ru-RU" dirty="0"/>
              <a:t>, особливо в </a:t>
            </a:r>
            <a:r>
              <a:rPr lang="ru-RU" dirty="0" err="1"/>
              <a:t>Італії</a:t>
            </a:r>
            <a:r>
              <a:rPr lang="ru-RU" dirty="0"/>
              <a:t> та </a:t>
            </a:r>
            <a:r>
              <a:rPr lang="ru-RU" dirty="0" err="1"/>
              <a:t>Німеччині</a:t>
            </a:r>
            <a:r>
              <a:rPr lang="ru-RU" dirty="0"/>
              <a:t>, </a:t>
            </a:r>
            <a:r>
              <a:rPr lang="ru-RU" dirty="0" err="1"/>
              <a:t>проте</a:t>
            </a:r>
            <a:r>
              <a:rPr lang="ru-RU" dirty="0"/>
              <a:t> через </a:t>
            </a:r>
            <a:r>
              <a:rPr lang="ru-RU" dirty="0" err="1"/>
              <a:t>низький</a:t>
            </a:r>
            <a:r>
              <a:rPr lang="ru-RU" dirty="0"/>
              <a:t> </a:t>
            </a:r>
            <a:r>
              <a:rPr lang="ru-RU" dirty="0" err="1"/>
              <a:t>загальний</a:t>
            </a:r>
            <a:r>
              <a:rPr lang="ru-RU" dirty="0"/>
              <a:t> </a:t>
            </a:r>
            <a:r>
              <a:rPr lang="ru-RU" dirty="0" err="1"/>
              <a:t>обсяг</a:t>
            </a:r>
            <a:r>
              <a:rPr lang="ru-RU" dirty="0"/>
              <a:t> </a:t>
            </a:r>
            <a:r>
              <a:rPr lang="ru-RU" dirty="0" err="1"/>
              <a:t>лівійської</a:t>
            </a:r>
            <a:r>
              <a:rPr lang="ru-RU" dirty="0"/>
              <a:t> </a:t>
            </a:r>
            <a:r>
              <a:rPr lang="ru-RU" dirty="0" err="1"/>
              <a:t>нафти</a:t>
            </a:r>
            <a:r>
              <a:rPr lang="ru-RU" dirty="0"/>
              <a:t> у </a:t>
            </a:r>
            <a:r>
              <a:rPr lang="ru-RU" dirty="0" err="1"/>
              <a:t>імпорті</a:t>
            </a:r>
            <a:r>
              <a:rPr lang="ru-RU" dirty="0"/>
              <a:t> </a:t>
            </a:r>
            <a:r>
              <a:rPr lang="ru-RU" dirty="0" err="1"/>
              <a:t>країн</a:t>
            </a:r>
            <a:r>
              <a:rPr lang="ru-RU" dirty="0"/>
              <a:t> </a:t>
            </a:r>
            <a:r>
              <a:rPr lang="ru-RU" dirty="0" err="1"/>
              <a:t>учасниць</a:t>
            </a:r>
            <a:r>
              <a:rPr lang="ru-RU" dirty="0"/>
              <a:t> НАТО та </a:t>
            </a:r>
            <a:r>
              <a:rPr lang="ru-RU" dirty="0" err="1"/>
              <a:t>загальний</a:t>
            </a:r>
            <a:r>
              <a:rPr lang="ru-RU" dirty="0"/>
              <a:t> кошт </a:t>
            </a:r>
            <a:r>
              <a:rPr lang="ru-RU" dirty="0" err="1"/>
              <a:t>військової</a:t>
            </a:r>
            <a:r>
              <a:rPr lang="ru-RU" dirty="0"/>
              <a:t> </a:t>
            </a:r>
            <a:r>
              <a:rPr lang="ru-RU" dirty="0" err="1"/>
              <a:t>кампанії</a:t>
            </a:r>
            <a:r>
              <a:rPr lang="ru-RU" dirty="0"/>
              <a:t> НАТО </a:t>
            </a:r>
            <a:r>
              <a:rPr lang="ru-RU" dirty="0" err="1"/>
              <a:t>свідчить</a:t>
            </a:r>
            <a:r>
              <a:rPr lang="ru-RU" dirty="0"/>
              <a:t> про те, </a:t>
            </a:r>
            <a:r>
              <a:rPr lang="ru-RU" dirty="0" err="1"/>
              <a:t>що</a:t>
            </a:r>
            <a:r>
              <a:rPr lang="ru-RU" dirty="0"/>
              <a:t> </a:t>
            </a:r>
            <a:r>
              <a:rPr lang="ru-RU" dirty="0" err="1"/>
              <a:t>цей</a:t>
            </a:r>
            <a:r>
              <a:rPr lang="ru-RU" dirty="0"/>
              <a:t> аргумент є </a:t>
            </a:r>
            <a:r>
              <a:rPr lang="ru-RU" dirty="0" err="1"/>
              <a:t>безпідставним</a:t>
            </a:r>
            <a:r>
              <a:rPr lang="ru-RU" dirty="0"/>
              <a:t>. </a:t>
            </a:r>
            <a:r>
              <a:rPr lang="ru-RU" dirty="0" err="1"/>
              <a:t>Навіть</a:t>
            </a:r>
            <a:r>
              <a:rPr lang="ru-RU" dirty="0"/>
              <a:t> </a:t>
            </a:r>
            <a:r>
              <a:rPr lang="ru-RU" dirty="0" err="1"/>
              <a:t>якщо</a:t>
            </a:r>
            <a:r>
              <a:rPr lang="ru-RU" dirty="0"/>
              <a:t> </a:t>
            </a:r>
            <a:r>
              <a:rPr lang="ru-RU" dirty="0" err="1"/>
              <a:t>урахувати</a:t>
            </a:r>
            <a:r>
              <a:rPr lang="ru-RU" dirty="0"/>
              <a:t> </a:t>
            </a:r>
            <a:r>
              <a:rPr lang="ru-RU" dirty="0" err="1"/>
              <a:t>теоретичні</a:t>
            </a:r>
            <a:r>
              <a:rPr lang="ru-RU" dirty="0"/>
              <a:t> </a:t>
            </a:r>
            <a:r>
              <a:rPr lang="ru-RU" dirty="0" err="1"/>
              <a:t>вигоди</a:t>
            </a:r>
            <a:r>
              <a:rPr lang="ru-RU" dirty="0"/>
              <a:t> </a:t>
            </a:r>
            <a:r>
              <a:rPr lang="ru-RU" dirty="0" err="1"/>
              <a:t>західних</a:t>
            </a:r>
            <a:r>
              <a:rPr lang="ru-RU" dirty="0"/>
              <a:t> </a:t>
            </a:r>
            <a:r>
              <a:rPr lang="ru-RU" dirty="0" err="1"/>
              <a:t>компанії</a:t>
            </a:r>
            <a:r>
              <a:rPr lang="ru-RU" dirty="0"/>
              <a:t> у </a:t>
            </a:r>
            <a:r>
              <a:rPr lang="ru-RU" dirty="0" err="1"/>
              <a:t>лівійському</a:t>
            </a:r>
            <a:r>
              <a:rPr lang="ru-RU" dirty="0"/>
              <a:t> </a:t>
            </a:r>
            <a:r>
              <a:rPr lang="ru-RU" dirty="0" err="1"/>
              <a:t>нафтовому</a:t>
            </a:r>
            <a:r>
              <a:rPr lang="ru-RU" dirty="0"/>
              <a:t> </a:t>
            </a:r>
            <a:r>
              <a:rPr lang="ru-RU" dirty="0" err="1"/>
              <a:t>секторі</a:t>
            </a:r>
            <a:r>
              <a:rPr lang="ru-RU" dirty="0"/>
              <a:t>. </a:t>
            </a:r>
            <a:r>
              <a:rPr lang="ru-RU" dirty="0" err="1"/>
              <a:t>Бо</a:t>
            </a:r>
            <a:r>
              <a:rPr lang="ru-RU" dirty="0"/>
              <a:t> до початку </a:t>
            </a:r>
            <a:r>
              <a:rPr lang="ru-RU" dirty="0" err="1"/>
              <a:t>війни</a:t>
            </a:r>
            <a:r>
              <a:rPr lang="ru-RU" dirty="0"/>
              <a:t> </a:t>
            </a:r>
            <a:r>
              <a:rPr lang="ru-RU" dirty="0" err="1"/>
              <a:t>західні</a:t>
            </a:r>
            <a:r>
              <a:rPr lang="ru-RU" dirty="0"/>
              <a:t> </a:t>
            </a:r>
            <a:r>
              <a:rPr lang="ru-RU" dirty="0" err="1"/>
              <a:t>компанії</a:t>
            </a:r>
            <a:r>
              <a:rPr lang="ru-RU" dirty="0"/>
              <a:t> і так </a:t>
            </a:r>
            <a:r>
              <a:rPr lang="ru-RU" dirty="0" err="1"/>
              <a:t>працювали</a:t>
            </a:r>
            <a:r>
              <a:rPr lang="ru-RU" dirty="0"/>
              <a:t> в </a:t>
            </a:r>
            <a:r>
              <a:rPr lang="ru-RU" dirty="0" err="1"/>
              <a:t>Лівії</a:t>
            </a:r>
            <a:r>
              <a:rPr lang="ru-RU" dirty="0"/>
              <a:t>. </a:t>
            </a:r>
            <a:r>
              <a:rPr lang="ru-RU" dirty="0" err="1"/>
              <a:t>Також</a:t>
            </a:r>
            <a:r>
              <a:rPr lang="ru-RU" dirty="0"/>
              <a:t> </a:t>
            </a:r>
            <a:r>
              <a:rPr lang="ru-RU" dirty="0" err="1"/>
              <a:t>нафтові</a:t>
            </a:r>
            <a:r>
              <a:rPr lang="ru-RU" dirty="0"/>
              <a:t> запаси </a:t>
            </a:r>
            <a:r>
              <a:rPr lang="ru-RU" dirty="0" err="1"/>
              <a:t>Лівії</a:t>
            </a:r>
            <a:r>
              <a:rPr lang="ru-RU" dirty="0"/>
              <a:t> </a:t>
            </a:r>
            <a:r>
              <a:rPr lang="ru-RU" dirty="0" err="1"/>
              <a:t>складають</a:t>
            </a:r>
            <a:r>
              <a:rPr lang="ru-RU" dirty="0"/>
              <a:t> 3% </a:t>
            </a:r>
            <a:r>
              <a:rPr lang="ru-RU" dirty="0" err="1"/>
              <a:t>світових</a:t>
            </a:r>
            <a:r>
              <a:rPr lang="ru-RU" dirty="0"/>
              <a:t>, а </a:t>
            </a:r>
            <a:r>
              <a:rPr lang="ru-RU" dirty="0" err="1"/>
              <a:t>приміром</a:t>
            </a:r>
            <a:r>
              <a:rPr lang="ru-RU" dirty="0"/>
              <a:t>, </a:t>
            </a:r>
            <a:r>
              <a:rPr lang="ru-RU" dirty="0" err="1"/>
              <a:t>венесуельські</a:t>
            </a:r>
            <a:r>
              <a:rPr lang="ru-RU" dirty="0"/>
              <a:t> - 15 %. Та </a:t>
            </a:r>
            <a:r>
              <a:rPr lang="ru-RU" dirty="0" err="1"/>
              <a:t>військових</a:t>
            </a:r>
            <a:r>
              <a:rPr lang="ru-RU" dirty="0"/>
              <a:t> </a:t>
            </a:r>
            <a:r>
              <a:rPr lang="ru-RU" dirty="0" err="1"/>
              <a:t>дій</a:t>
            </a:r>
            <a:r>
              <a:rPr lang="ru-RU" dirty="0"/>
              <a:t> в </a:t>
            </a:r>
            <a:r>
              <a:rPr lang="ru-RU" dirty="0" err="1"/>
              <a:t>Венесуелі</a:t>
            </a:r>
            <a:r>
              <a:rPr lang="ru-RU" dirty="0"/>
              <a:t> не </a:t>
            </a:r>
            <a:r>
              <a:rPr lang="ru-RU" dirty="0" err="1"/>
              <a:t>ведеться</a:t>
            </a:r>
            <a:r>
              <a:rPr lang="ru-RU" dirty="0"/>
              <a:t>.</a:t>
            </a:r>
          </a:p>
          <a:p>
            <a:pPr marL="0" indent="0">
              <a:buNone/>
            </a:pPr>
            <a:endParaRPr lang="uk-UA" dirty="0" smtClean="0"/>
          </a:p>
          <a:p>
            <a:pPr marL="0" indent="0">
              <a:buNone/>
            </a:pPr>
            <a:endParaRPr lang="ru-RU" dirty="0"/>
          </a:p>
        </p:txBody>
      </p:sp>
    </p:spTree>
    <p:extLst>
      <p:ext uri="{BB962C8B-B14F-4D97-AF65-F5344CB8AC3E}">
        <p14:creationId xmlns:p14="http://schemas.microsoft.com/office/powerpoint/2010/main" val="2976370823"/>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r>
              <a:rPr lang="ru-RU" b="1" dirty="0" err="1"/>
              <a:t>Спекулятивні</a:t>
            </a:r>
            <a:r>
              <a:rPr lang="ru-RU" b="1" dirty="0"/>
              <a:t> </a:t>
            </a:r>
            <a:r>
              <a:rPr lang="uk-UA" b="1" dirty="0"/>
              <a:t>мотиви (вигадані)</a:t>
            </a:r>
            <a:r>
              <a:rPr lang="ru-RU" dirty="0"/>
              <a:t/>
            </a:r>
            <a:br>
              <a:rPr lang="ru-RU" dirty="0"/>
            </a:b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299993161"/>
              </p:ext>
            </p:extLst>
          </p:nvPr>
        </p:nvGraphicFramePr>
        <p:xfrm>
          <a:off x="1403648" y="1556792"/>
          <a:ext cx="6480719" cy="4896548"/>
        </p:xfrm>
        <a:graphic>
          <a:graphicData uri="http://schemas.openxmlformats.org/drawingml/2006/table">
            <a:tbl>
              <a:tblPr>
                <a:tableStyleId>{5C22544A-7EE6-4342-B048-85BDC9FD1C3A}</a:tableStyleId>
              </a:tblPr>
              <a:tblGrid>
                <a:gridCol w="3720129"/>
                <a:gridCol w="1342454"/>
                <a:gridCol w="1418136"/>
              </a:tblGrid>
              <a:tr h="436154">
                <a:tc gridSpan="3">
                  <a:txBody>
                    <a:bodyPr/>
                    <a:lstStyle/>
                    <a:p>
                      <a:pPr marR="127000" algn="ctr">
                        <a:lnSpc>
                          <a:spcPct val="115000"/>
                        </a:lnSpc>
                        <a:spcAft>
                          <a:spcPts val="1000"/>
                        </a:spcAft>
                      </a:pPr>
                      <a:r>
                        <a:rPr lang="en-US" sz="1200" dirty="0">
                          <a:effectLst/>
                        </a:rPr>
                        <a:t>Funds spent by Foreign Powers on War in Libya.</a:t>
                      </a:r>
                      <a:endParaRPr lang="ru-RU" sz="1100" dirty="0">
                        <a:effectLst/>
                        <a:latin typeface="Calibri"/>
                        <a:ea typeface="Calibri"/>
                        <a:cs typeface="Times New Roman"/>
                      </a:endParaRPr>
                    </a:p>
                  </a:txBody>
                  <a:tcPr marL="25400" marR="25400" marT="25400" marB="25400"/>
                </a:tc>
                <a:tc hMerge="1">
                  <a:txBody>
                    <a:bodyPr/>
                    <a:lstStyle/>
                    <a:p>
                      <a:endParaRPr lang="ru-RU"/>
                    </a:p>
                  </a:txBody>
                  <a:tcPr/>
                </a:tc>
                <a:tc hMerge="1">
                  <a:txBody>
                    <a:bodyPr/>
                    <a:lstStyle/>
                    <a:p>
                      <a:endParaRPr lang="ru-RU"/>
                    </a:p>
                  </a:txBody>
                  <a:tcPr/>
                </a:tc>
              </a:tr>
              <a:tr h="436154">
                <a:tc>
                  <a:txBody>
                    <a:bodyPr/>
                    <a:lstStyle/>
                    <a:p>
                      <a:pPr marR="127000" algn="ctr">
                        <a:lnSpc>
                          <a:spcPct val="115000"/>
                        </a:lnSpc>
                        <a:spcAft>
                          <a:spcPts val="1000"/>
                        </a:spcAft>
                      </a:pPr>
                      <a:r>
                        <a:rPr lang="ru-RU" sz="1200">
                          <a:effectLst/>
                        </a:rPr>
                        <a:t>Country</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Funds Spent</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By</a:t>
                      </a:r>
                      <a:endParaRPr lang="ru-RU" sz="1100">
                        <a:effectLst/>
                        <a:latin typeface="Calibri"/>
                        <a:ea typeface="Calibri"/>
                        <a:cs typeface="Times New Roman"/>
                      </a:endParaRPr>
                    </a:p>
                  </a:txBody>
                  <a:tcPr marL="25400" marR="25400" marT="25400" marB="25400"/>
                </a:tc>
              </a:tr>
              <a:tr h="804848">
                <a:tc>
                  <a:txBody>
                    <a:bodyPr/>
                    <a:lstStyle/>
                    <a:p>
                      <a:pPr marR="127000" algn="ctr">
                        <a:lnSpc>
                          <a:spcPct val="115000"/>
                        </a:lnSpc>
                        <a:spcAft>
                          <a:spcPts val="1000"/>
                        </a:spcAft>
                      </a:pPr>
                      <a:r>
                        <a:rPr lang="ru-RU" sz="1200">
                          <a:effectLst/>
                        </a:rPr>
                        <a:t>Canada</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$26 million USD</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June 2011</a:t>
                      </a:r>
                      <a:endParaRPr lang="ru-RU" sz="1100">
                        <a:effectLst/>
                        <a:latin typeface="Calibri"/>
                        <a:ea typeface="Calibri"/>
                        <a:cs typeface="Times New Roman"/>
                      </a:endParaRPr>
                    </a:p>
                  </a:txBody>
                  <a:tcPr marL="25400" marR="25400" marT="25400" marB="25400"/>
                </a:tc>
              </a:tr>
              <a:tr h="804848">
                <a:tc>
                  <a:txBody>
                    <a:bodyPr/>
                    <a:lstStyle/>
                    <a:p>
                      <a:pPr marR="127000" algn="ctr">
                        <a:lnSpc>
                          <a:spcPct val="115000"/>
                        </a:lnSpc>
                        <a:spcAft>
                          <a:spcPts val="1000"/>
                        </a:spcAft>
                      </a:pPr>
                      <a:r>
                        <a:rPr lang="ru-RU" sz="1200">
                          <a:effectLst/>
                        </a:rPr>
                        <a:t>France</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dirty="0">
                          <a:effectLst/>
                        </a:rPr>
                        <a:t>$413 </a:t>
                      </a:r>
                      <a:r>
                        <a:rPr lang="ru-RU" sz="1200" dirty="0" err="1">
                          <a:effectLst/>
                        </a:rPr>
                        <a:t>million</a:t>
                      </a:r>
                      <a:r>
                        <a:rPr lang="ru-RU" sz="1200" dirty="0">
                          <a:effectLst/>
                        </a:rPr>
                        <a:t> USD</a:t>
                      </a:r>
                      <a:endParaRPr lang="ru-RU" sz="1100" dirty="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October 2011</a:t>
                      </a:r>
                      <a:endParaRPr lang="ru-RU" sz="1100">
                        <a:effectLst/>
                        <a:latin typeface="Calibri"/>
                        <a:ea typeface="Calibri"/>
                        <a:cs typeface="Times New Roman"/>
                      </a:endParaRPr>
                    </a:p>
                  </a:txBody>
                  <a:tcPr marL="25400" marR="25400" marT="25400" marB="25400"/>
                </a:tc>
              </a:tr>
              <a:tr h="804848">
                <a:tc>
                  <a:txBody>
                    <a:bodyPr/>
                    <a:lstStyle/>
                    <a:p>
                      <a:pPr marR="127000" algn="ctr">
                        <a:lnSpc>
                          <a:spcPct val="115000"/>
                        </a:lnSpc>
                        <a:spcAft>
                          <a:spcPts val="1000"/>
                        </a:spcAft>
                      </a:pPr>
                      <a:r>
                        <a:rPr lang="ru-RU" sz="1200">
                          <a:effectLst/>
                        </a:rPr>
                        <a:t>Italy</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$940 million USD</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June 2011</a:t>
                      </a:r>
                      <a:endParaRPr lang="ru-RU" sz="1100">
                        <a:effectLst/>
                        <a:latin typeface="Calibri"/>
                        <a:ea typeface="Calibri"/>
                        <a:cs typeface="Times New Roman"/>
                      </a:endParaRPr>
                    </a:p>
                  </a:txBody>
                  <a:tcPr marL="25400" marR="25400" marT="25400" marB="25400"/>
                </a:tc>
              </a:tr>
              <a:tr h="804848">
                <a:tc>
                  <a:txBody>
                    <a:bodyPr/>
                    <a:lstStyle/>
                    <a:p>
                      <a:pPr marR="127000" algn="ctr">
                        <a:lnSpc>
                          <a:spcPct val="115000"/>
                        </a:lnSpc>
                        <a:spcAft>
                          <a:spcPts val="1000"/>
                        </a:spcAft>
                      </a:pPr>
                      <a:r>
                        <a:rPr lang="ru-RU" sz="1200" dirty="0" err="1">
                          <a:effectLst/>
                        </a:rPr>
                        <a:t>United</a:t>
                      </a:r>
                      <a:r>
                        <a:rPr lang="ru-RU" sz="1200" dirty="0">
                          <a:effectLst/>
                        </a:rPr>
                        <a:t> </a:t>
                      </a:r>
                      <a:r>
                        <a:rPr lang="ru-RU" sz="1200" dirty="0" err="1">
                          <a:effectLst/>
                        </a:rPr>
                        <a:t>Kingdom</a:t>
                      </a:r>
                      <a:endParaRPr lang="ru-RU" sz="1100" dirty="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$400 million USD</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June 2011</a:t>
                      </a:r>
                      <a:endParaRPr lang="ru-RU" sz="1100">
                        <a:effectLst/>
                        <a:latin typeface="Calibri"/>
                        <a:ea typeface="Calibri"/>
                        <a:cs typeface="Times New Roman"/>
                      </a:endParaRPr>
                    </a:p>
                  </a:txBody>
                  <a:tcPr marL="25400" marR="25400" marT="25400" marB="25400"/>
                </a:tc>
              </a:tr>
              <a:tr h="804848">
                <a:tc>
                  <a:txBody>
                    <a:bodyPr/>
                    <a:lstStyle/>
                    <a:p>
                      <a:pPr marR="127000" algn="ctr">
                        <a:lnSpc>
                          <a:spcPct val="115000"/>
                        </a:lnSpc>
                        <a:spcAft>
                          <a:spcPts val="1000"/>
                        </a:spcAft>
                      </a:pPr>
                      <a:r>
                        <a:rPr lang="ru-RU" sz="1200">
                          <a:effectLst/>
                        </a:rPr>
                        <a:t>United States</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a:effectLst/>
                        </a:rPr>
                        <a:t>$664 million USD</a:t>
                      </a:r>
                      <a:endParaRPr lang="ru-RU" sz="1100">
                        <a:effectLst/>
                        <a:latin typeface="Calibri"/>
                        <a:ea typeface="Calibri"/>
                        <a:cs typeface="Times New Roman"/>
                      </a:endParaRPr>
                    </a:p>
                  </a:txBody>
                  <a:tcPr marL="25400" marR="25400" marT="25400" marB="25400"/>
                </a:tc>
                <a:tc>
                  <a:txBody>
                    <a:bodyPr/>
                    <a:lstStyle/>
                    <a:p>
                      <a:pPr marR="127000" algn="ctr">
                        <a:lnSpc>
                          <a:spcPct val="115000"/>
                        </a:lnSpc>
                        <a:spcAft>
                          <a:spcPts val="1000"/>
                        </a:spcAft>
                      </a:pPr>
                      <a:r>
                        <a:rPr lang="ru-RU" sz="1200" dirty="0" err="1">
                          <a:effectLst/>
                        </a:rPr>
                        <a:t>May</a:t>
                      </a:r>
                      <a:r>
                        <a:rPr lang="ru-RU" sz="1200" dirty="0">
                          <a:effectLst/>
                        </a:rPr>
                        <a:t> 2011</a:t>
                      </a:r>
                      <a:r>
                        <a:rPr lang="uk-UA" sz="1200" dirty="0">
                          <a:effectLst/>
                        </a:rPr>
                        <a:t> </a:t>
                      </a:r>
                      <a:endParaRPr lang="ru-RU" sz="1100" dirty="0">
                        <a:effectLst/>
                        <a:latin typeface="Calibri"/>
                        <a:ea typeface="Calibri"/>
                        <a:cs typeface="Times New Roman"/>
                      </a:endParaRPr>
                    </a:p>
                  </a:txBody>
                  <a:tcPr marL="25400" marR="25400" marT="25400" marB="25400"/>
                </a:tc>
              </a:tr>
            </a:tbl>
          </a:graphicData>
        </a:graphic>
      </p:graphicFrame>
    </p:spTree>
    <p:extLst>
      <p:ext uri="{BB962C8B-B14F-4D97-AF65-F5344CB8AC3E}">
        <p14:creationId xmlns:p14="http://schemas.microsoft.com/office/powerpoint/2010/main" val="1836886539"/>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lstStyle/>
          <a:p>
            <a:r>
              <a:rPr lang="ru-RU" b="1" dirty="0" err="1"/>
              <a:t>Спекулятивні</a:t>
            </a:r>
            <a:r>
              <a:rPr lang="ru-RU" b="1" dirty="0"/>
              <a:t> </a:t>
            </a:r>
            <a:r>
              <a:rPr lang="uk-UA" b="1" dirty="0"/>
              <a:t>мотиви (вигадані)</a:t>
            </a:r>
            <a:endParaRPr lang="ru-RU" dirty="0"/>
          </a:p>
        </p:txBody>
      </p:sp>
      <p:sp>
        <p:nvSpPr>
          <p:cNvPr id="3" name="Объект 2"/>
          <p:cNvSpPr>
            <a:spLocks noGrp="1"/>
          </p:cNvSpPr>
          <p:nvPr>
            <p:ph idx="1"/>
          </p:nvPr>
        </p:nvSpPr>
        <p:spPr/>
        <p:txBody>
          <a:bodyPr>
            <a:normAutofit fontScale="70000" lnSpcReduction="20000"/>
          </a:bodyPr>
          <a:lstStyle/>
          <a:p>
            <a:r>
              <a:rPr lang="ru-RU" b="1" u="sng" dirty="0" smtClean="0">
                <a:effectLst>
                  <a:outerShdw blurRad="38100" dist="38100" dir="2700000" algn="tl">
                    <a:srgbClr val="000000">
                      <a:alpha val="43137"/>
                    </a:srgbClr>
                  </a:outerShdw>
                </a:effectLst>
              </a:rPr>
              <a:t>“</a:t>
            </a:r>
            <a:r>
              <a:rPr lang="ru-RU" b="1" i="1" u="sng" dirty="0" err="1">
                <a:effectLst>
                  <a:outerShdw blurRad="38100" dist="38100" dir="2700000" algn="tl">
                    <a:srgbClr val="000000">
                      <a:alpha val="43137"/>
                    </a:srgbClr>
                  </a:outerShdw>
                </a:effectLst>
              </a:rPr>
              <a:t>Золотий</a:t>
            </a:r>
            <a:r>
              <a:rPr lang="ru-RU" b="1" i="1" u="sng" dirty="0">
                <a:effectLst>
                  <a:outerShdw blurRad="38100" dist="38100" dir="2700000" algn="tl">
                    <a:srgbClr val="000000">
                      <a:alpha val="43137"/>
                    </a:srgbClr>
                  </a:outerShdw>
                </a:effectLst>
              </a:rPr>
              <a:t> Динар </a:t>
            </a:r>
            <a:r>
              <a:rPr lang="ru-RU" b="1" i="1" u="sng" dirty="0" err="1">
                <a:effectLst>
                  <a:outerShdw blurRad="38100" dist="38100" dir="2700000" algn="tl">
                    <a:srgbClr val="000000">
                      <a:alpha val="43137"/>
                    </a:srgbClr>
                  </a:outerShdw>
                </a:effectLst>
              </a:rPr>
              <a:t>Каддафі</a:t>
            </a:r>
            <a:r>
              <a:rPr lang="ru-RU" b="1" u="sng" dirty="0">
                <a:effectLst>
                  <a:outerShdw blurRad="38100" dist="38100" dir="2700000" algn="tl">
                    <a:srgbClr val="000000">
                      <a:alpha val="43137"/>
                    </a:srgbClr>
                  </a:outerShdw>
                </a:effectLst>
              </a:rPr>
              <a:t>” </a:t>
            </a:r>
            <a:r>
              <a:rPr lang="ru-RU" dirty="0"/>
              <a:t>- погрози </a:t>
            </a:r>
            <a:r>
              <a:rPr lang="ru-RU" dirty="0" err="1"/>
              <a:t>Каддафі</a:t>
            </a:r>
            <a:r>
              <a:rPr lang="ru-RU" dirty="0"/>
              <a:t> перевести </a:t>
            </a:r>
            <a:r>
              <a:rPr lang="ru-RU" dirty="0" err="1"/>
              <a:t>економіку</a:t>
            </a:r>
            <a:r>
              <a:rPr lang="ru-RU" dirty="0"/>
              <a:t> з </a:t>
            </a:r>
            <a:r>
              <a:rPr lang="ru-RU" dirty="0" err="1"/>
              <a:t>паперових</a:t>
            </a:r>
            <a:r>
              <a:rPr lang="ru-RU" dirty="0"/>
              <a:t> грошей на золото і </a:t>
            </a:r>
            <a:r>
              <a:rPr lang="ru-RU" dirty="0" err="1"/>
              <a:t>підключити</a:t>
            </a:r>
            <a:r>
              <a:rPr lang="ru-RU" dirty="0"/>
              <a:t> до </a:t>
            </a:r>
            <a:r>
              <a:rPr lang="ru-RU" dirty="0" err="1"/>
              <a:t>цього</a:t>
            </a:r>
            <a:r>
              <a:rPr lang="ru-RU" dirty="0"/>
              <a:t> проекту всю Африку. </a:t>
            </a:r>
            <a:r>
              <a:rPr lang="ru-RU" dirty="0" err="1"/>
              <a:t>Цей</a:t>
            </a:r>
            <a:r>
              <a:rPr lang="ru-RU" dirty="0"/>
              <a:t> аргумент є </a:t>
            </a:r>
            <a:r>
              <a:rPr lang="ru-RU" dirty="0" err="1"/>
              <a:t>цікавим</a:t>
            </a:r>
            <a:r>
              <a:rPr lang="ru-RU" dirty="0"/>
              <a:t>, </a:t>
            </a:r>
            <a:r>
              <a:rPr lang="ru-RU" dirty="0" err="1"/>
              <a:t>проте</a:t>
            </a:r>
            <a:r>
              <a:rPr lang="ru-RU" dirty="0"/>
              <a:t> довести </a:t>
            </a:r>
            <a:r>
              <a:rPr lang="ru-RU" dirty="0" err="1"/>
              <a:t>це</a:t>
            </a:r>
            <a:r>
              <a:rPr lang="ru-RU" dirty="0"/>
              <a:t> як </a:t>
            </a:r>
            <a:r>
              <a:rPr lang="ru-RU" dirty="0" err="1"/>
              <a:t>мотивацію</a:t>
            </a:r>
            <a:r>
              <a:rPr lang="ru-RU" dirty="0"/>
              <a:t> до </a:t>
            </a:r>
            <a:r>
              <a:rPr lang="ru-RU" dirty="0" err="1"/>
              <a:t>військових</a:t>
            </a:r>
            <a:r>
              <a:rPr lang="ru-RU" dirty="0"/>
              <a:t> </a:t>
            </a:r>
            <a:r>
              <a:rPr lang="ru-RU" dirty="0" err="1"/>
              <a:t>дій</a:t>
            </a:r>
            <a:r>
              <a:rPr lang="ru-RU" dirty="0"/>
              <a:t> не </a:t>
            </a:r>
            <a:r>
              <a:rPr lang="ru-RU" dirty="0" err="1"/>
              <a:t>видається</a:t>
            </a:r>
            <a:r>
              <a:rPr lang="ru-RU" dirty="0"/>
              <a:t> </a:t>
            </a:r>
            <a:r>
              <a:rPr lang="ru-RU" dirty="0" err="1"/>
              <a:t>можливим</a:t>
            </a:r>
            <a:r>
              <a:rPr lang="ru-RU" dirty="0"/>
              <a:t>, як і </a:t>
            </a:r>
            <a:r>
              <a:rPr lang="ru-RU" dirty="0" err="1"/>
              <a:t>оцінити</a:t>
            </a:r>
            <a:r>
              <a:rPr lang="ru-RU" dirty="0"/>
              <a:t> </a:t>
            </a:r>
            <a:r>
              <a:rPr lang="ru-RU" dirty="0" err="1"/>
              <a:t>реальну</a:t>
            </a:r>
            <a:r>
              <a:rPr lang="ru-RU" dirty="0"/>
              <a:t> </a:t>
            </a:r>
            <a:r>
              <a:rPr lang="ru-RU" dirty="0" err="1"/>
              <a:t>можливість</a:t>
            </a:r>
            <a:r>
              <a:rPr lang="ru-RU" dirty="0"/>
              <a:t> </a:t>
            </a:r>
            <a:r>
              <a:rPr lang="ru-RU" dirty="0" err="1"/>
              <a:t>Каддафі</a:t>
            </a:r>
            <a:r>
              <a:rPr lang="ru-RU" dirty="0"/>
              <a:t> </a:t>
            </a:r>
            <a:r>
              <a:rPr lang="ru-RU" dirty="0" err="1"/>
              <a:t>втілити</a:t>
            </a:r>
            <a:r>
              <a:rPr lang="ru-RU" dirty="0"/>
              <a:t> </a:t>
            </a:r>
            <a:r>
              <a:rPr lang="ru-RU" dirty="0" err="1"/>
              <a:t>цей</a:t>
            </a:r>
            <a:r>
              <a:rPr lang="ru-RU" dirty="0"/>
              <a:t> план у </a:t>
            </a:r>
            <a:r>
              <a:rPr lang="ru-RU" dirty="0" err="1"/>
              <a:t>життя</a:t>
            </a:r>
            <a:r>
              <a:rPr lang="ru-RU" dirty="0"/>
              <a:t>. </a:t>
            </a:r>
          </a:p>
          <a:p>
            <a:pPr marL="0" indent="0">
              <a:buNone/>
            </a:pPr>
            <a:r>
              <a:rPr lang="ru-RU" dirty="0"/>
              <a:t> </a:t>
            </a:r>
          </a:p>
          <a:p>
            <a:r>
              <a:rPr lang="uk-UA" dirty="0" smtClean="0"/>
              <a:t>Цим </a:t>
            </a:r>
            <a:r>
              <a:rPr lang="uk-UA" dirty="0"/>
              <a:t>аргументом спробували пояснити мотив Франції щодо включення у конфлікт</a:t>
            </a:r>
            <a:r>
              <a:rPr lang="uk-UA" dirty="0">
                <a:effectLst>
                  <a:outerShdw blurRad="38100" dist="38100" dir="2700000" algn="tl">
                    <a:srgbClr val="000000">
                      <a:alpha val="43137"/>
                    </a:srgbClr>
                  </a:outerShdw>
                </a:effectLst>
              </a:rPr>
              <a:t>: </a:t>
            </a:r>
            <a:r>
              <a:rPr lang="uk-UA" b="1" i="1" u="sng" dirty="0">
                <a:effectLst>
                  <a:outerShdw blurRad="38100" dist="38100" dir="2700000" algn="tl">
                    <a:srgbClr val="000000">
                      <a:alpha val="43137"/>
                    </a:srgbClr>
                  </a:outerShdw>
                </a:effectLst>
              </a:rPr>
              <a:t>П</a:t>
            </a:r>
            <a:r>
              <a:rPr lang="ru-RU" b="1" i="1" u="sng" dirty="0" err="1">
                <a:effectLst>
                  <a:outerShdw blurRad="38100" dist="38100" dir="2700000" algn="tl">
                    <a:srgbClr val="000000">
                      <a:alpha val="43137"/>
                    </a:srgbClr>
                  </a:outerShdw>
                </a:effectLst>
              </a:rPr>
              <a:t>огрози</a:t>
            </a:r>
            <a:r>
              <a:rPr lang="ru-RU" b="1" i="1" u="sng" dirty="0">
                <a:effectLst>
                  <a:outerShdw blurRad="38100" dist="38100" dir="2700000" algn="tl">
                    <a:srgbClr val="000000">
                      <a:alpha val="43137"/>
                    </a:srgbClr>
                  </a:outerShdw>
                </a:effectLst>
              </a:rPr>
              <a:t> з боку </a:t>
            </a:r>
            <a:r>
              <a:rPr lang="ru-RU" b="1" i="1" u="sng" dirty="0" err="1">
                <a:effectLst>
                  <a:outerShdw blurRad="38100" dist="38100" dir="2700000" algn="tl">
                    <a:srgbClr val="000000">
                      <a:alpha val="43137"/>
                    </a:srgbClr>
                  </a:outerShdw>
                </a:effectLst>
              </a:rPr>
              <a:t>Лівії</a:t>
            </a:r>
            <a:r>
              <a:rPr lang="ru-RU" b="1" i="1" u="sng" dirty="0">
                <a:effectLst>
                  <a:outerShdw blurRad="38100" dist="38100" dir="2700000" algn="tl">
                    <a:srgbClr val="000000">
                      <a:alpha val="43137"/>
                    </a:srgbClr>
                  </a:outerShdw>
                </a:effectLst>
              </a:rPr>
              <a:t> </a:t>
            </a:r>
            <a:r>
              <a:rPr lang="ru-RU" b="1" i="1" u="sng" dirty="0" err="1">
                <a:effectLst>
                  <a:outerShdw blurRad="38100" dist="38100" dir="2700000" algn="tl">
                    <a:srgbClr val="000000">
                      <a:alpha val="43137"/>
                    </a:srgbClr>
                  </a:outerShdw>
                </a:effectLst>
              </a:rPr>
              <a:t>оприлюднити</a:t>
            </a:r>
            <a:r>
              <a:rPr lang="ru-RU" b="1" i="1" u="sng" dirty="0">
                <a:effectLst>
                  <a:outerShdw blurRad="38100" dist="38100" dir="2700000" algn="tl">
                    <a:srgbClr val="000000">
                      <a:alpha val="43137"/>
                    </a:srgbClr>
                  </a:outerShdw>
                </a:effectLst>
              </a:rPr>
              <a:t> </a:t>
            </a:r>
            <a:r>
              <a:rPr lang="ru-RU" b="1" i="1" u="sng" dirty="0" err="1">
                <a:effectLst>
                  <a:outerShdw blurRad="38100" dist="38100" dir="2700000" algn="tl">
                    <a:srgbClr val="000000">
                      <a:alpha val="43137"/>
                    </a:srgbClr>
                  </a:outerShdw>
                </a:effectLst>
              </a:rPr>
              <a:t>докази</a:t>
            </a:r>
            <a:r>
              <a:rPr lang="ru-RU" b="1" i="1" u="sng" dirty="0">
                <a:effectLst>
                  <a:outerShdw blurRad="38100" dist="38100" dir="2700000" algn="tl">
                    <a:srgbClr val="000000">
                      <a:alpha val="43137"/>
                    </a:srgbClr>
                  </a:outerShdw>
                </a:effectLst>
              </a:rPr>
              <a:t> </a:t>
            </a:r>
            <a:r>
              <a:rPr lang="ru-RU" b="1" i="1" u="sng" dirty="0" err="1">
                <a:effectLst>
                  <a:outerShdw blurRad="38100" dist="38100" dir="2700000" algn="tl">
                    <a:srgbClr val="000000">
                      <a:alpha val="43137"/>
                    </a:srgbClr>
                  </a:outerShdw>
                </a:effectLst>
              </a:rPr>
              <a:t>спонсорування</a:t>
            </a:r>
            <a:r>
              <a:rPr lang="ru-RU" b="1" i="1" u="sng" dirty="0">
                <a:effectLst>
                  <a:outerShdw blurRad="38100" dist="38100" dir="2700000" algn="tl">
                    <a:srgbClr val="000000">
                      <a:alpha val="43137"/>
                    </a:srgbClr>
                  </a:outerShdw>
                </a:effectLst>
              </a:rPr>
              <a:t> </a:t>
            </a:r>
            <a:r>
              <a:rPr lang="ru-RU" b="1" i="1" u="sng" dirty="0" err="1">
                <a:effectLst>
                  <a:outerShdw blurRad="38100" dist="38100" dir="2700000" algn="tl">
                    <a:srgbClr val="000000">
                      <a:alpha val="43137"/>
                    </a:srgbClr>
                  </a:outerShdw>
                </a:effectLst>
              </a:rPr>
              <a:t>передвиборчої</a:t>
            </a:r>
            <a:r>
              <a:rPr lang="ru-RU" b="1" i="1" u="sng" dirty="0">
                <a:effectLst>
                  <a:outerShdw blurRad="38100" dist="38100" dir="2700000" algn="tl">
                    <a:srgbClr val="000000">
                      <a:alpha val="43137"/>
                    </a:srgbClr>
                  </a:outerShdw>
                </a:effectLst>
              </a:rPr>
              <a:t> </a:t>
            </a:r>
            <a:r>
              <a:rPr lang="ru-RU" b="1" i="1" u="sng" dirty="0" err="1">
                <a:effectLst>
                  <a:outerShdw blurRad="38100" dist="38100" dir="2700000" algn="tl">
                    <a:srgbClr val="000000">
                      <a:alpha val="43137"/>
                    </a:srgbClr>
                  </a:outerShdw>
                </a:effectLst>
              </a:rPr>
              <a:t>кампанії</a:t>
            </a:r>
            <a:r>
              <a:rPr lang="ru-RU" b="1" i="1" u="sng" dirty="0">
                <a:effectLst>
                  <a:outerShdw blurRad="38100" dist="38100" dir="2700000" algn="tl">
                    <a:srgbClr val="000000">
                      <a:alpha val="43137"/>
                    </a:srgbClr>
                  </a:outerShdw>
                </a:effectLst>
              </a:rPr>
              <a:t> </a:t>
            </a:r>
            <a:r>
              <a:rPr lang="uk-UA" b="1" i="1" u="sng" dirty="0">
                <a:effectLst>
                  <a:outerShdw blurRad="38100" dist="38100" dir="2700000" algn="tl">
                    <a:srgbClr val="000000">
                      <a:alpha val="43137"/>
                    </a:srgbClr>
                  </a:outerShdw>
                </a:effectLst>
              </a:rPr>
              <a:t>Саркозі</a:t>
            </a:r>
            <a:r>
              <a:rPr lang="ru-RU" i="1" dirty="0"/>
              <a:t>.</a:t>
            </a:r>
            <a:r>
              <a:rPr lang="ru-RU" dirty="0"/>
              <a:t> </a:t>
            </a:r>
            <a:r>
              <a:rPr lang="ru-RU" dirty="0" err="1"/>
              <a:t>Цей</a:t>
            </a:r>
            <a:r>
              <a:rPr lang="ru-RU" dirty="0"/>
              <a:t> аргумент </a:t>
            </a:r>
            <a:r>
              <a:rPr lang="ru-RU" dirty="0" err="1"/>
              <a:t>також</a:t>
            </a:r>
            <a:r>
              <a:rPr lang="ru-RU" dirty="0"/>
              <a:t> </a:t>
            </a:r>
            <a:r>
              <a:rPr lang="ru-RU" dirty="0" err="1"/>
              <a:t>можна</a:t>
            </a:r>
            <a:r>
              <a:rPr lang="ru-RU" dirty="0"/>
              <a:t> </a:t>
            </a:r>
            <a:r>
              <a:rPr lang="ru-RU" dirty="0" err="1"/>
              <a:t>зарахувати</a:t>
            </a:r>
            <a:r>
              <a:rPr lang="ru-RU" dirty="0"/>
              <a:t> до </a:t>
            </a:r>
            <a:r>
              <a:rPr lang="ru-RU" dirty="0" err="1"/>
              <a:t>спекулятивних</a:t>
            </a:r>
            <a:r>
              <a:rPr lang="ru-RU" dirty="0"/>
              <a:t>, </a:t>
            </a:r>
            <a:r>
              <a:rPr lang="ru-RU" dirty="0" err="1"/>
              <a:t>адже</a:t>
            </a:r>
            <a:r>
              <a:rPr lang="ru-RU" dirty="0"/>
              <a:t> </a:t>
            </a:r>
            <a:r>
              <a:rPr lang="ru-RU" dirty="0" err="1"/>
              <a:t>докази</a:t>
            </a:r>
            <a:r>
              <a:rPr lang="ru-RU" dirty="0"/>
              <a:t> </a:t>
            </a:r>
            <a:r>
              <a:rPr lang="ru-RU" dirty="0" err="1"/>
              <a:t>надані</a:t>
            </a:r>
            <a:r>
              <a:rPr lang="ru-RU" dirty="0"/>
              <a:t> не </a:t>
            </a:r>
            <a:r>
              <a:rPr lang="ru-RU" dirty="0" err="1"/>
              <a:t>були</a:t>
            </a:r>
            <a:r>
              <a:rPr lang="ru-RU" dirty="0"/>
              <a:t> </a:t>
            </a:r>
            <a:r>
              <a:rPr lang="ru-RU" dirty="0" err="1"/>
              <a:t>навіть</a:t>
            </a:r>
            <a:r>
              <a:rPr lang="ru-RU" dirty="0"/>
              <a:t> </a:t>
            </a:r>
            <a:r>
              <a:rPr lang="ru-RU" dirty="0" err="1"/>
              <a:t>впродовж</a:t>
            </a:r>
            <a:r>
              <a:rPr lang="ru-RU" dirty="0"/>
              <a:t> </a:t>
            </a:r>
            <a:r>
              <a:rPr lang="ru-RU" dirty="0" err="1"/>
              <a:t>всієї</a:t>
            </a:r>
            <a:r>
              <a:rPr lang="ru-RU" dirty="0"/>
              <a:t> </a:t>
            </a:r>
            <a:r>
              <a:rPr lang="ru-RU" dirty="0" err="1"/>
              <a:t>кампанії</a:t>
            </a:r>
            <a:r>
              <a:rPr lang="ru-RU" dirty="0"/>
              <a:t> НАТО. </a:t>
            </a:r>
            <a:r>
              <a:rPr lang="ru-RU" dirty="0" err="1"/>
              <a:t>Також</a:t>
            </a:r>
            <a:r>
              <a:rPr lang="ru-RU" dirty="0"/>
              <a:t> </a:t>
            </a:r>
            <a:r>
              <a:rPr lang="ru-RU" dirty="0" err="1"/>
              <a:t>важко</a:t>
            </a:r>
            <a:r>
              <a:rPr lang="ru-RU" dirty="0"/>
              <a:t> </a:t>
            </a:r>
            <a:r>
              <a:rPr lang="ru-RU" dirty="0" err="1"/>
              <a:t>оцінити</a:t>
            </a:r>
            <a:r>
              <a:rPr lang="ru-RU" dirty="0"/>
              <a:t> наклеп на президента </a:t>
            </a:r>
            <a:r>
              <a:rPr lang="ru-RU" dirty="0" err="1"/>
              <a:t>Франції</a:t>
            </a:r>
            <a:r>
              <a:rPr lang="ru-RU" dirty="0"/>
              <a:t> як </a:t>
            </a:r>
            <a:r>
              <a:rPr lang="ru-RU" dirty="0" err="1"/>
              <a:t>однозначну</a:t>
            </a:r>
            <a:r>
              <a:rPr lang="ru-RU" dirty="0"/>
              <a:t> </a:t>
            </a:r>
            <a:r>
              <a:rPr lang="ru-RU" dirty="0" err="1"/>
              <a:t>мотивацію</a:t>
            </a:r>
            <a:r>
              <a:rPr lang="ru-RU" dirty="0"/>
              <a:t> до </a:t>
            </a:r>
            <a:r>
              <a:rPr lang="ru-RU" dirty="0" err="1"/>
              <a:t>коштовних</a:t>
            </a:r>
            <a:r>
              <a:rPr lang="ru-RU" dirty="0"/>
              <a:t> </a:t>
            </a:r>
            <a:r>
              <a:rPr lang="ru-RU" dirty="0" err="1"/>
              <a:t>бойових</a:t>
            </a:r>
            <a:r>
              <a:rPr lang="ru-RU" dirty="0"/>
              <a:t> </a:t>
            </a:r>
            <a:r>
              <a:rPr lang="ru-RU" dirty="0" err="1"/>
              <a:t>дій</a:t>
            </a:r>
            <a:r>
              <a:rPr lang="ru-RU" dirty="0"/>
              <a:t>, та </a:t>
            </a:r>
            <a:r>
              <a:rPr lang="ru-RU" dirty="0" err="1"/>
              <a:t>прийняття</a:t>
            </a:r>
            <a:r>
              <a:rPr lang="ru-RU" dirty="0"/>
              <a:t> </a:t>
            </a:r>
            <a:r>
              <a:rPr lang="ru-RU" dirty="0" err="1"/>
              <a:t>відповідної</a:t>
            </a:r>
            <a:r>
              <a:rPr lang="ru-RU" dirty="0"/>
              <a:t> </a:t>
            </a:r>
            <a:r>
              <a:rPr lang="ru-RU" dirty="0" err="1"/>
              <a:t>резолюції</a:t>
            </a:r>
            <a:r>
              <a:rPr lang="ru-RU" dirty="0"/>
              <a:t> ООН про </a:t>
            </a:r>
            <a:r>
              <a:rPr lang="ru-RU" dirty="0" err="1"/>
              <a:t>ситуації</a:t>
            </a:r>
            <a:r>
              <a:rPr lang="ru-RU" dirty="0"/>
              <a:t> в </a:t>
            </a:r>
            <a:r>
              <a:rPr lang="ru-RU" dirty="0" err="1"/>
              <a:t>Лівії</a:t>
            </a:r>
            <a:r>
              <a:rPr lang="ru-RU" dirty="0"/>
              <a:t>.</a:t>
            </a:r>
          </a:p>
          <a:p>
            <a:endParaRPr lang="ru-RU" dirty="0"/>
          </a:p>
        </p:txBody>
      </p:sp>
    </p:spTree>
    <p:extLst>
      <p:ext uri="{BB962C8B-B14F-4D97-AF65-F5344CB8AC3E}">
        <p14:creationId xmlns:p14="http://schemas.microsoft.com/office/powerpoint/2010/main" val="2639019888"/>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6"/>
          </a:lnRef>
          <a:fillRef idx="3">
            <a:schemeClr val="accent6"/>
          </a:fillRef>
          <a:effectRef idx="2">
            <a:schemeClr val="accent6"/>
          </a:effectRef>
          <a:fontRef idx="minor">
            <a:schemeClr val="lt1"/>
          </a:fontRef>
        </p:style>
        <p:txBody>
          <a:bodyPr>
            <a:normAutofit/>
          </a:bodyPr>
          <a:lstStyle/>
          <a:p>
            <a:r>
              <a:rPr lang="ru-RU" b="1" dirty="0" err="1"/>
              <a:t>Реальні</a:t>
            </a:r>
            <a:r>
              <a:rPr lang="ru-RU" b="1" dirty="0"/>
              <a:t> </a:t>
            </a:r>
            <a:r>
              <a:rPr lang="ru-RU" b="1" dirty="0" err="1" smtClean="0"/>
              <a:t>мотиви</a:t>
            </a:r>
            <a:endParaRPr lang="ru-RU" dirty="0"/>
          </a:p>
        </p:txBody>
      </p:sp>
      <p:sp>
        <p:nvSpPr>
          <p:cNvPr id="3" name="Объект 2"/>
          <p:cNvSpPr>
            <a:spLocks noGrp="1"/>
          </p:cNvSpPr>
          <p:nvPr>
            <p:ph idx="1"/>
          </p:nvPr>
        </p:nvSpPr>
        <p:spPr/>
        <p:txBody>
          <a:bodyPr>
            <a:noAutofit/>
          </a:bodyPr>
          <a:lstStyle/>
          <a:p>
            <a:pPr marL="0" indent="0">
              <a:buNone/>
            </a:pPr>
            <a:r>
              <a:rPr lang="ru-RU" sz="1600" b="1" i="1" dirty="0" err="1" smtClean="0"/>
              <a:t>Виконання</a:t>
            </a:r>
            <a:r>
              <a:rPr lang="ru-RU" sz="1600" b="1" i="1" dirty="0" smtClean="0"/>
              <a:t> </a:t>
            </a:r>
            <a:r>
              <a:rPr lang="ru-RU" sz="1600" b="1" i="1" dirty="0" err="1"/>
              <a:t>резолюції</a:t>
            </a:r>
            <a:r>
              <a:rPr lang="ru-RU" sz="1600" b="1" i="1" dirty="0"/>
              <a:t> РБ ООН</a:t>
            </a:r>
            <a:endParaRPr lang="ru-RU" sz="1600" b="1" dirty="0"/>
          </a:p>
          <a:p>
            <a:r>
              <a:rPr lang="uk-UA" sz="1600" dirty="0">
                <a:solidFill>
                  <a:schemeClr val="accent3">
                    <a:lumMod val="50000"/>
                  </a:schemeClr>
                </a:solidFill>
              </a:rPr>
              <a:t>На сучасному етапі виконання резолюцій ООН які передбачають військові дії під силу тільки НАТО. </a:t>
            </a:r>
            <a:r>
              <a:rPr lang="ru-RU" sz="1600" dirty="0" err="1">
                <a:solidFill>
                  <a:schemeClr val="accent3">
                    <a:lumMod val="50000"/>
                  </a:schemeClr>
                </a:solidFill>
              </a:rPr>
              <a:t>Миротворчі</a:t>
            </a:r>
            <a:r>
              <a:rPr lang="ru-RU" sz="1600" dirty="0">
                <a:solidFill>
                  <a:schemeClr val="accent3">
                    <a:lumMod val="50000"/>
                  </a:schemeClr>
                </a:solidFill>
              </a:rPr>
              <a:t> ж </a:t>
            </a:r>
            <a:r>
              <a:rPr lang="ru-RU" sz="1600" dirty="0" err="1">
                <a:solidFill>
                  <a:schemeClr val="accent3">
                    <a:lumMod val="50000"/>
                  </a:schemeClr>
                </a:solidFill>
              </a:rPr>
              <a:t>війська</a:t>
            </a:r>
            <a:r>
              <a:rPr lang="ru-RU" sz="1600" dirty="0">
                <a:solidFill>
                  <a:schemeClr val="accent3">
                    <a:lumMod val="50000"/>
                  </a:schemeClr>
                </a:solidFill>
              </a:rPr>
              <a:t> ООН через ряд причин, </a:t>
            </a:r>
            <a:r>
              <a:rPr lang="ru-RU" sz="1600" dirty="0" err="1">
                <a:solidFill>
                  <a:schemeClr val="accent3">
                    <a:lumMod val="50000"/>
                  </a:schemeClr>
                </a:solidFill>
              </a:rPr>
              <a:t>які</a:t>
            </a:r>
            <a:r>
              <a:rPr lang="ru-RU" sz="1600" dirty="0">
                <a:solidFill>
                  <a:schemeClr val="accent3">
                    <a:lumMod val="50000"/>
                  </a:schemeClr>
                </a:solidFill>
              </a:rPr>
              <a:t> </a:t>
            </a:r>
            <a:r>
              <a:rPr lang="ru-RU" sz="1600" dirty="0" err="1">
                <a:solidFill>
                  <a:schemeClr val="accent3">
                    <a:lumMod val="50000"/>
                  </a:schemeClr>
                </a:solidFill>
              </a:rPr>
              <a:t>засвідчені</a:t>
            </a:r>
            <a:r>
              <a:rPr lang="ru-RU" sz="1600" dirty="0">
                <a:solidFill>
                  <a:schemeClr val="accent3">
                    <a:lumMod val="50000"/>
                  </a:schemeClr>
                </a:solidFill>
              </a:rPr>
              <a:t> </a:t>
            </a:r>
            <a:r>
              <a:rPr lang="ru-RU" sz="1600" dirty="0" err="1">
                <a:solidFill>
                  <a:schemeClr val="accent3">
                    <a:lumMod val="50000"/>
                  </a:schemeClr>
                </a:solidFill>
              </a:rPr>
              <a:t>історією</a:t>
            </a:r>
            <a:r>
              <a:rPr lang="ru-RU" sz="1600" dirty="0">
                <a:solidFill>
                  <a:schemeClr val="accent3">
                    <a:lumMod val="50000"/>
                  </a:schemeClr>
                </a:solidFill>
              </a:rPr>
              <a:t>, не </a:t>
            </a:r>
            <a:r>
              <a:rPr lang="ru-RU" sz="1600" dirty="0" err="1">
                <a:solidFill>
                  <a:schemeClr val="accent3">
                    <a:lumMod val="50000"/>
                  </a:schemeClr>
                </a:solidFill>
              </a:rPr>
              <a:t>здатні</a:t>
            </a:r>
            <a:r>
              <a:rPr lang="ru-RU" sz="1600" dirty="0">
                <a:solidFill>
                  <a:schemeClr val="accent3">
                    <a:lumMod val="50000"/>
                  </a:schemeClr>
                </a:solidFill>
              </a:rPr>
              <a:t> </a:t>
            </a:r>
            <a:r>
              <a:rPr lang="ru-RU" sz="1600" dirty="0" err="1">
                <a:solidFill>
                  <a:schemeClr val="accent3">
                    <a:lumMod val="50000"/>
                  </a:schemeClr>
                </a:solidFill>
              </a:rPr>
              <a:t>вчасно</a:t>
            </a:r>
            <a:r>
              <a:rPr lang="ru-RU" sz="1600" dirty="0">
                <a:solidFill>
                  <a:schemeClr val="accent3">
                    <a:lumMod val="50000"/>
                  </a:schemeClr>
                </a:solidFill>
              </a:rPr>
              <a:t> </a:t>
            </a:r>
            <a:r>
              <a:rPr lang="ru-RU" sz="1600" dirty="0" err="1">
                <a:solidFill>
                  <a:schemeClr val="accent3">
                    <a:lumMod val="50000"/>
                  </a:schemeClr>
                </a:solidFill>
              </a:rPr>
              <a:t>втрутитись</a:t>
            </a:r>
            <a:r>
              <a:rPr lang="ru-RU" sz="1600" dirty="0">
                <a:solidFill>
                  <a:schemeClr val="accent3">
                    <a:lumMod val="50000"/>
                  </a:schemeClr>
                </a:solidFill>
              </a:rPr>
              <a:t> у </a:t>
            </a:r>
            <a:r>
              <a:rPr lang="ru-RU" sz="1600" dirty="0" err="1">
                <a:solidFill>
                  <a:schemeClr val="accent3">
                    <a:lumMod val="50000"/>
                  </a:schemeClr>
                </a:solidFill>
              </a:rPr>
              <a:t>конфлікт</a:t>
            </a:r>
            <a:r>
              <a:rPr lang="ru-RU" sz="1600" dirty="0">
                <a:solidFill>
                  <a:schemeClr val="accent3">
                    <a:lumMod val="50000"/>
                  </a:schemeClr>
                </a:solidFill>
              </a:rPr>
              <a:t>. </a:t>
            </a:r>
            <a:r>
              <a:rPr lang="ru-RU" sz="1600" dirty="0" err="1">
                <a:solidFill>
                  <a:schemeClr val="accent3">
                    <a:lumMod val="50000"/>
                  </a:schemeClr>
                </a:solidFill>
              </a:rPr>
              <a:t>Резолюція</a:t>
            </a:r>
            <a:r>
              <a:rPr lang="ru-RU" sz="1600" dirty="0">
                <a:solidFill>
                  <a:schemeClr val="accent3">
                    <a:lumMod val="50000"/>
                  </a:schemeClr>
                </a:solidFill>
              </a:rPr>
              <a:t> ООН </a:t>
            </a:r>
            <a:r>
              <a:rPr lang="ru-RU" sz="1600" dirty="0" err="1">
                <a:solidFill>
                  <a:schemeClr val="accent3">
                    <a:lumMod val="50000"/>
                  </a:schemeClr>
                </a:solidFill>
              </a:rPr>
              <a:t>передбачала</a:t>
            </a:r>
            <a:r>
              <a:rPr lang="ru-RU" sz="1600" dirty="0">
                <a:solidFill>
                  <a:schemeClr val="accent3">
                    <a:lumMod val="50000"/>
                  </a:schemeClr>
                </a:solidFill>
              </a:rPr>
              <a:t> не </a:t>
            </a:r>
            <a:r>
              <a:rPr lang="ru-RU" sz="1600" dirty="0" err="1">
                <a:solidFill>
                  <a:schemeClr val="accent3">
                    <a:lumMod val="50000"/>
                  </a:schemeClr>
                </a:solidFill>
              </a:rPr>
              <a:t>тільки</a:t>
            </a:r>
            <a:r>
              <a:rPr lang="ru-RU" sz="1600" dirty="0">
                <a:solidFill>
                  <a:schemeClr val="accent3">
                    <a:lumMod val="50000"/>
                  </a:schemeClr>
                </a:solidFill>
              </a:rPr>
              <a:t> </a:t>
            </a:r>
            <a:r>
              <a:rPr lang="ru-RU" sz="1600" dirty="0" err="1">
                <a:solidFill>
                  <a:schemeClr val="accent3">
                    <a:lumMod val="50000"/>
                  </a:schemeClr>
                </a:solidFill>
              </a:rPr>
              <a:t>створення</a:t>
            </a:r>
            <a:r>
              <a:rPr lang="ru-RU" sz="1600" dirty="0">
                <a:solidFill>
                  <a:schemeClr val="accent3">
                    <a:lumMod val="50000"/>
                  </a:schemeClr>
                </a:solidFill>
              </a:rPr>
              <a:t> </a:t>
            </a:r>
            <a:r>
              <a:rPr lang="ru-RU" sz="1600" dirty="0" err="1">
                <a:solidFill>
                  <a:schemeClr val="accent3">
                    <a:lumMod val="50000"/>
                  </a:schemeClr>
                </a:solidFill>
              </a:rPr>
              <a:t>зони</a:t>
            </a:r>
            <a:r>
              <a:rPr lang="ru-RU" sz="1600" dirty="0">
                <a:solidFill>
                  <a:schemeClr val="accent3">
                    <a:lumMod val="50000"/>
                  </a:schemeClr>
                </a:solidFill>
              </a:rPr>
              <a:t>, </a:t>
            </a:r>
            <a:r>
              <a:rPr lang="ru-RU" sz="1600" dirty="0" err="1">
                <a:solidFill>
                  <a:schemeClr val="accent3">
                    <a:lumMod val="50000"/>
                  </a:schemeClr>
                </a:solidFill>
              </a:rPr>
              <a:t>вільної</a:t>
            </a:r>
            <a:r>
              <a:rPr lang="ru-RU" sz="1600" dirty="0">
                <a:solidFill>
                  <a:schemeClr val="accent3">
                    <a:lumMod val="50000"/>
                  </a:schemeClr>
                </a:solidFill>
              </a:rPr>
              <a:t> </a:t>
            </a:r>
            <a:r>
              <a:rPr lang="ru-RU" sz="1600" dirty="0" err="1">
                <a:solidFill>
                  <a:schemeClr val="accent3">
                    <a:lumMod val="50000"/>
                  </a:schemeClr>
                </a:solidFill>
              </a:rPr>
              <a:t>від</a:t>
            </a:r>
            <a:r>
              <a:rPr lang="ru-RU" sz="1600" dirty="0">
                <a:solidFill>
                  <a:schemeClr val="accent3">
                    <a:lumMod val="50000"/>
                  </a:schemeClr>
                </a:solidFill>
              </a:rPr>
              <a:t> </a:t>
            </a:r>
            <a:r>
              <a:rPr lang="ru-RU" sz="1600" dirty="0" err="1">
                <a:solidFill>
                  <a:schemeClr val="accent3">
                    <a:lumMod val="50000"/>
                  </a:schemeClr>
                </a:solidFill>
              </a:rPr>
              <a:t>польотів</a:t>
            </a:r>
            <a:r>
              <a:rPr lang="ru-RU" sz="1600" dirty="0">
                <a:solidFill>
                  <a:schemeClr val="accent3">
                    <a:lumMod val="50000"/>
                  </a:schemeClr>
                </a:solidFill>
              </a:rPr>
              <a:t>, але і </a:t>
            </a:r>
            <a:r>
              <a:rPr lang="ru-RU" sz="1600" dirty="0" err="1">
                <a:solidFill>
                  <a:schemeClr val="accent3">
                    <a:lumMod val="50000"/>
                  </a:schemeClr>
                </a:solidFill>
              </a:rPr>
              <a:t>захист</a:t>
            </a:r>
            <a:r>
              <a:rPr lang="ru-RU" sz="1600" dirty="0">
                <a:solidFill>
                  <a:schemeClr val="accent3">
                    <a:lumMod val="50000"/>
                  </a:schemeClr>
                </a:solidFill>
              </a:rPr>
              <a:t> </a:t>
            </a:r>
            <a:r>
              <a:rPr lang="ru-RU" sz="1600" dirty="0" err="1">
                <a:solidFill>
                  <a:schemeClr val="accent3">
                    <a:lumMod val="50000"/>
                  </a:schemeClr>
                </a:solidFill>
              </a:rPr>
              <a:t>цивільного</a:t>
            </a:r>
            <a:r>
              <a:rPr lang="ru-RU" sz="1600" dirty="0">
                <a:solidFill>
                  <a:schemeClr val="accent3">
                    <a:lumMod val="50000"/>
                  </a:schemeClr>
                </a:solidFill>
              </a:rPr>
              <a:t> </a:t>
            </a:r>
            <a:r>
              <a:rPr lang="ru-RU" sz="1600" dirty="0" err="1">
                <a:solidFill>
                  <a:schemeClr val="accent3">
                    <a:lumMod val="50000"/>
                  </a:schemeClr>
                </a:solidFill>
              </a:rPr>
              <a:t>населення</a:t>
            </a:r>
            <a:r>
              <a:rPr lang="ru-RU" sz="1600" dirty="0">
                <a:solidFill>
                  <a:schemeClr val="accent3">
                    <a:lumMod val="50000"/>
                  </a:schemeClr>
                </a:solidFill>
              </a:rPr>
              <a:t>. </a:t>
            </a:r>
            <a:r>
              <a:rPr lang="ru-RU" sz="1600" dirty="0" err="1">
                <a:solidFill>
                  <a:schemeClr val="accent3">
                    <a:lumMod val="50000"/>
                  </a:schemeClr>
                </a:solidFill>
              </a:rPr>
              <a:t>Слід</a:t>
            </a:r>
            <a:r>
              <a:rPr lang="ru-RU" sz="1600" dirty="0">
                <a:solidFill>
                  <a:schemeClr val="accent3">
                    <a:lumMod val="50000"/>
                  </a:schemeClr>
                </a:solidFill>
              </a:rPr>
              <a:t> </a:t>
            </a:r>
            <a:r>
              <a:rPr lang="ru-RU" sz="1600" dirty="0" err="1">
                <a:solidFill>
                  <a:schemeClr val="accent3">
                    <a:lumMod val="50000"/>
                  </a:schemeClr>
                </a:solidFill>
              </a:rPr>
              <a:t>також</a:t>
            </a:r>
            <a:r>
              <a:rPr lang="ru-RU" sz="1600" dirty="0">
                <a:solidFill>
                  <a:schemeClr val="accent3">
                    <a:lumMod val="50000"/>
                  </a:schemeClr>
                </a:solidFill>
              </a:rPr>
              <a:t> </a:t>
            </a:r>
            <a:r>
              <a:rPr lang="ru-RU" sz="1600" dirty="0" err="1">
                <a:solidFill>
                  <a:schemeClr val="accent3">
                    <a:lumMod val="50000"/>
                  </a:schemeClr>
                </a:solidFill>
              </a:rPr>
              <a:t>зазначити</a:t>
            </a:r>
            <a:r>
              <a:rPr lang="ru-RU" sz="1600" dirty="0">
                <a:solidFill>
                  <a:schemeClr val="accent3">
                    <a:lumMod val="50000"/>
                  </a:schemeClr>
                </a:solidFill>
              </a:rPr>
              <a:t>, </a:t>
            </a:r>
            <a:r>
              <a:rPr lang="ru-RU" sz="1600" dirty="0" err="1">
                <a:solidFill>
                  <a:schemeClr val="accent3">
                    <a:lumMod val="50000"/>
                  </a:schemeClr>
                </a:solidFill>
              </a:rPr>
              <a:t>що</a:t>
            </a:r>
            <a:r>
              <a:rPr lang="ru-RU" sz="1600" dirty="0">
                <a:solidFill>
                  <a:schemeClr val="accent3">
                    <a:lumMod val="50000"/>
                  </a:schemeClr>
                </a:solidFill>
              </a:rPr>
              <a:t> </a:t>
            </a:r>
            <a:r>
              <a:rPr lang="ru-RU" sz="1600" dirty="0" err="1">
                <a:solidFill>
                  <a:schemeClr val="accent3">
                    <a:lumMod val="50000"/>
                  </a:schemeClr>
                </a:solidFill>
              </a:rPr>
              <a:t>ініцатором</a:t>
            </a:r>
            <a:r>
              <a:rPr lang="ru-RU" sz="1600" dirty="0">
                <a:solidFill>
                  <a:schemeClr val="accent3">
                    <a:lumMod val="50000"/>
                  </a:schemeClr>
                </a:solidFill>
              </a:rPr>
              <a:t> </a:t>
            </a:r>
            <a:r>
              <a:rPr lang="ru-RU" sz="1600" dirty="0" err="1">
                <a:solidFill>
                  <a:schemeClr val="accent3">
                    <a:lumMod val="50000"/>
                  </a:schemeClr>
                </a:solidFill>
              </a:rPr>
              <a:t>створення</a:t>
            </a:r>
            <a:r>
              <a:rPr lang="ru-RU" sz="1600" dirty="0">
                <a:solidFill>
                  <a:schemeClr val="accent3">
                    <a:lumMod val="50000"/>
                  </a:schemeClr>
                </a:solidFill>
              </a:rPr>
              <a:t> </a:t>
            </a:r>
            <a:r>
              <a:rPr lang="ru-RU" sz="1600" dirty="0" err="1">
                <a:solidFill>
                  <a:schemeClr val="accent3">
                    <a:lumMod val="50000"/>
                  </a:schemeClr>
                </a:solidFill>
              </a:rPr>
              <a:t>зони</a:t>
            </a:r>
            <a:r>
              <a:rPr lang="ru-RU" sz="1600" dirty="0">
                <a:solidFill>
                  <a:schemeClr val="accent3">
                    <a:lumMod val="50000"/>
                  </a:schemeClr>
                </a:solidFill>
              </a:rPr>
              <a:t> </a:t>
            </a:r>
            <a:r>
              <a:rPr lang="ru-RU" sz="1600" dirty="0" err="1">
                <a:solidFill>
                  <a:schemeClr val="accent3">
                    <a:lumMod val="50000"/>
                  </a:schemeClr>
                </a:solidFill>
              </a:rPr>
              <a:t>вільної</a:t>
            </a:r>
            <a:r>
              <a:rPr lang="ru-RU" sz="1600" dirty="0">
                <a:solidFill>
                  <a:schemeClr val="accent3">
                    <a:lumMod val="50000"/>
                  </a:schemeClr>
                </a:solidFill>
              </a:rPr>
              <a:t> </a:t>
            </a:r>
            <a:r>
              <a:rPr lang="ru-RU" sz="1600" dirty="0" err="1">
                <a:solidFill>
                  <a:schemeClr val="accent3">
                    <a:lumMod val="50000"/>
                  </a:schemeClr>
                </a:solidFill>
              </a:rPr>
              <a:t>від</a:t>
            </a:r>
            <a:r>
              <a:rPr lang="ru-RU" sz="1600" dirty="0">
                <a:solidFill>
                  <a:schemeClr val="accent3">
                    <a:lumMod val="50000"/>
                  </a:schemeClr>
                </a:solidFill>
              </a:rPr>
              <a:t> </a:t>
            </a:r>
            <a:r>
              <a:rPr lang="ru-RU" sz="1600" dirty="0" err="1">
                <a:solidFill>
                  <a:schemeClr val="accent3">
                    <a:lumMod val="50000"/>
                  </a:schemeClr>
                </a:solidFill>
              </a:rPr>
              <a:t>польотів</a:t>
            </a:r>
            <a:r>
              <a:rPr lang="ru-RU" sz="1600" dirty="0">
                <a:solidFill>
                  <a:schemeClr val="accent3">
                    <a:lumMod val="50000"/>
                  </a:schemeClr>
                </a:solidFill>
              </a:rPr>
              <a:t> став </a:t>
            </a:r>
            <a:r>
              <a:rPr lang="ru-RU" sz="1600" dirty="0" err="1">
                <a:solidFill>
                  <a:schemeClr val="accent3">
                    <a:lumMod val="50000"/>
                  </a:schemeClr>
                </a:solidFill>
              </a:rPr>
              <a:t>колишній</a:t>
            </a:r>
            <a:r>
              <a:rPr lang="ru-RU" sz="1600" dirty="0">
                <a:solidFill>
                  <a:schemeClr val="accent3">
                    <a:lumMod val="50000"/>
                  </a:schemeClr>
                </a:solidFill>
              </a:rPr>
              <a:t> посол </a:t>
            </a:r>
            <a:r>
              <a:rPr lang="ru-RU" sz="1600" dirty="0" err="1">
                <a:solidFill>
                  <a:schemeClr val="accent3">
                    <a:lumMod val="50000"/>
                  </a:schemeClr>
                </a:solidFill>
              </a:rPr>
              <a:t>Лівії</a:t>
            </a:r>
            <a:r>
              <a:rPr lang="ru-RU" sz="1600" dirty="0">
                <a:solidFill>
                  <a:schemeClr val="accent3">
                    <a:lumMod val="50000"/>
                  </a:schemeClr>
                </a:solidFill>
              </a:rPr>
              <a:t> </a:t>
            </a:r>
            <a:r>
              <a:rPr lang="ru-RU" sz="1600" dirty="0" err="1">
                <a:solidFill>
                  <a:schemeClr val="accent3">
                    <a:lumMod val="50000"/>
                  </a:schemeClr>
                </a:solidFill>
              </a:rPr>
              <a:t>Ібрагім</a:t>
            </a:r>
            <a:r>
              <a:rPr lang="ru-RU" sz="1600" dirty="0">
                <a:solidFill>
                  <a:schemeClr val="accent3">
                    <a:lumMod val="50000"/>
                  </a:schemeClr>
                </a:solidFill>
              </a:rPr>
              <a:t> </a:t>
            </a:r>
            <a:r>
              <a:rPr lang="ru-RU" sz="1600" dirty="0" err="1">
                <a:solidFill>
                  <a:schemeClr val="accent3">
                    <a:lumMod val="50000"/>
                  </a:schemeClr>
                </a:solidFill>
              </a:rPr>
              <a:t>Даббаши</a:t>
            </a:r>
            <a:r>
              <a:rPr lang="ru-RU" sz="1600" dirty="0">
                <a:solidFill>
                  <a:schemeClr val="accent3">
                    <a:lumMod val="50000"/>
                  </a:schemeClr>
                </a:solidFill>
              </a:rPr>
              <a:t>. Рада </a:t>
            </a:r>
            <a:r>
              <a:rPr lang="ru-RU" sz="1600" dirty="0" err="1">
                <a:solidFill>
                  <a:schemeClr val="accent3">
                    <a:lumMod val="50000"/>
                  </a:schemeClr>
                </a:solidFill>
              </a:rPr>
              <a:t>співробітництва</a:t>
            </a:r>
            <a:r>
              <a:rPr lang="ru-RU" sz="1600" dirty="0">
                <a:solidFill>
                  <a:schemeClr val="accent3">
                    <a:lumMod val="50000"/>
                  </a:schemeClr>
                </a:solidFill>
              </a:rPr>
              <a:t> </a:t>
            </a:r>
            <a:r>
              <a:rPr lang="ru-RU" sz="1600" dirty="0" err="1">
                <a:solidFill>
                  <a:schemeClr val="accent3">
                    <a:lumMod val="50000"/>
                  </a:schemeClr>
                </a:solidFill>
              </a:rPr>
              <a:t>арабських</a:t>
            </a:r>
            <a:r>
              <a:rPr lang="ru-RU" sz="1600" dirty="0">
                <a:solidFill>
                  <a:schemeClr val="accent3">
                    <a:lumMod val="50000"/>
                  </a:schemeClr>
                </a:solidFill>
              </a:rPr>
              <a:t> держав </a:t>
            </a:r>
            <a:r>
              <a:rPr lang="ru-RU" sz="1600" dirty="0" err="1">
                <a:solidFill>
                  <a:schemeClr val="accent3">
                    <a:lumMod val="50000"/>
                  </a:schemeClr>
                </a:solidFill>
              </a:rPr>
              <a:t>Перської</a:t>
            </a:r>
            <a:r>
              <a:rPr lang="ru-RU" sz="1600" dirty="0">
                <a:solidFill>
                  <a:schemeClr val="accent3">
                    <a:lumMod val="50000"/>
                  </a:schemeClr>
                </a:solidFill>
              </a:rPr>
              <a:t> затоки </a:t>
            </a:r>
            <a:r>
              <a:rPr lang="ru-RU" sz="1600" dirty="0" err="1">
                <a:solidFill>
                  <a:schemeClr val="accent3">
                    <a:lumMod val="50000"/>
                  </a:schemeClr>
                </a:solidFill>
              </a:rPr>
              <a:t>також</a:t>
            </a:r>
            <a:r>
              <a:rPr lang="ru-RU" sz="1600" dirty="0">
                <a:solidFill>
                  <a:schemeClr val="accent3">
                    <a:lumMod val="50000"/>
                  </a:schemeClr>
                </a:solidFill>
              </a:rPr>
              <a:t> призвала РБ ООН </a:t>
            </a:r>
            <a:r>
              <a:rPr lang="ru-RU" sz="1600" dirty="0" err="1">
                <a:solidFill>
                  <a:schemeClr val="accent3">
                    <a:lumMod val="50000"/>
                  </a:schemeClr>
                </a:solidFill>
              </a:rPr>
              <a:t>вжити</a:t>
            </a:r>
            <a:r>
              <a:rPr lang="ru-RU" sz="1600" dirty="0">
                <a:solidFill>
                  <a:schemeClr val="accent3">
                    <a:lumMod val="50000"/>
                  </a:schemeClr>
                </a:solidFill>
              </a:rPr>
              <a:t> </a:t>
            </a:r>
            <a:r>
              <a:rPr lang="ru-RU" sz="1600" dirty="0" err="1">
                <a:solidFill>
                  <a:schemeClr val="accent3">
                    <a:lumMod val="50000"/>
                  </a:schemeClr>
                </a:solidFill>
              </a:rPr>
              <a:t>всіх</a:t>
            </a:r>
            <a:r>
              <a:rPr lang="ru-RU" sz="1600" dirty="0">
                <a:solidFill>
                  <a:schemeClr val="accent3">
                    <a:lumMod val="50000"/>
                  </a:schemeClr>
                </a:solidFill>
              </a:rPr>
              <a:t> </a:t>
            </a:r>
            <a:r>
              <a:rPr lang="ru-RU" sz="1600" dirty="0" err="1">
                <a:solidFill>
                  <a:schemeClr val="accent3">
                    <a:lumMod val="50000"/>
                  </a:schemeClr>
                </a:solidFill>
              </a:rPr>
              <a:t>заходів</a:t>
            </a:r>
            <a:r>
              <a:rPr lang="ru-RU" sz="1600" dirty="0">
                <a:solidFill>
                  <a:schemeClr val="accent3">
                    <a:lumMod val="50000"/>
                  </a:schemeClr>
                </a:solidFill>
              </a:rPr>
              <a:t> для </a:t>
            </a:r>
            <a:r>
              <a:rPr lang="ru-RU" sz="1600" dirty="0" err="1">
                <a:solidFill>
                  <a:schemeClr val="accent3">
                    <a:lumMod val="50000"/>
                  </a:schemeClr>
                </a:solidFill>
              </a:rPr>
              <a:t>захисту</a:t>
            </a:r>
            <a:r>
              <a:rPr lang="ru-RU" sz="1600" dirty="0">
                <a:solidFill>
                  <a:schemeClr val="accent3">
                    <a:lumMod val="50000"/>
                  </a:schemeClr>
                </a:solidFill>
              </a:rPr>
              <a:t> </a:t>
            </a:r>
            <a:r>
              <a:rPr lang="ru-RU" sz="1600" dirty="0" err="1">
                <a:solidFill>
                  <a:schemeClr val="accent3">
                    <a:lumMod val="50000"/>
                  </a:schemeClr>
                </a:solidFill>
              </a:rPr>
              <a:t>цивільного</a:t>
            </a:r>
            <a:r>
              <a:rPr lang="ru-RU" sz="1600" dirty="0">
                <a:solidFill>
                  <a:schemeClr val="accent3">
                    <a:lumMod val="50000"/>
                  </a:schemeClr>
                </a:solidFill>
              </a:rPr>
              <a:t> </a:t>
            </a:r>
            <a:r>
              <a:rPr lang="ru-RU" sz="1600" dirty="0" err="1">
                <a:solidFill>
                  <a:schemeClr val="accent3">
                    <a:lumMod val="50000"/>
                  </a:schemeClr>
                </a:solidFill>
              </a:rPr>
              <a:t>населення</a:t>
            </a:r>
            <a:r>
              <a:rPr lang="ru-RU" sz="1600" dirty="0">
                <a:solidFill>
                  <a:schemeClr val="accent3">
                    <a:lumMod val="50000"/>
                  </a:schemeClr>
                </a:solidFill>
              </a:rPr>
              <a:t> </a:t>
            </a:r>
            <a:r>
              <a:rPr lang="ru-RU" sz="1600" dirty="0" err="1">
                <a:solidFill>
                  <a:schemeClr val="accent3">
                    <a:lumMod val="50000"/>
                  </a:schemeClr>
                </a:solidFill>
              </a:rPr>
              <a:t>Лівії</a:t>
            </a:r>
            <a:r>
              <a:rPr lang="ru-RU" sz="1600" dirty="0">
                <a:solidFill>
                  <a:schemeClr val="accent3">
                    <a:lumMod val="50000"/>
                  </a:schemeClr>
                </a:solidFill>
              </a:rPr>
              <a:t>. А </a:t>
            </a:r>
            <a:r>
              <a:rPr lang="ru-RU" sz="1600" dirty="0" err="1">
                <a:solidFill>
                  <a:schemeClr val="accent3">
                    <a:lumMod val="50000"/>
                  </a:schemeClr>
                </a:solidFill>
              </a:rPr>
              <a:t>вніс</a:t>
            </a:r>
            <a:r>
              <a:rPr lang="ru-RU" sz="1600" dirty="0">
                <a:solidFill>
                  <a:schemeClr val="accent3">
                    <a:lumMod val="50000"/>
                  </a:schemeClr>
                </a:solidFill>
              </a:rPr>
              <a:t> </a:t>
            </a:r>
            <a:r>
              <a:rPr lang="ru-RU" sz="1600" dirty="0" err="1">
                <a:solidFill>
                  <a:schemeClr val="accent3">
                    <a:lumMod val="50000"/>
                  </a:schemeClr>
                </a:solidFill>
              </a:rPr>
              <a:t>резолюцію</a:t>
            </a:r>
            <a:r>
              <a:rPr lang="ru-RU" sz="1600" dirty="0">
                <a:solidFill>
                  <a:schemeClr val="accent3">
                    <a:lumMod val="50000"/>
                  </a:schemeClr>
                </a:solidFill>
              </a:rPr>
              <a:t> посол </a:t>
            </a:r>
            <a:r>
              <a:rPr lang="ru-RU" sz="1600" dirty="0" err="1">
                <a:solidFill>
                  <a:schemeClr val="accent3">
                    <a:lumMod val="50000"/>
                  </a:schemeClr>
                </a:solidFill>
              </a:rPr>
              <a:t>Лівану</a:t>
            </a:r>
            <a:r>
              <a:rPr lang="ru-RU" sz="1600" dirty="0">
                <a:solidFill>
                  <a:schemeClr val="accent3">
                    <a:lumMod val="50000"/>
                  </a:schemeClr>
                </a:solidFill>
              </a:rPr>
              <a:t>. </a:t>
            </a:r>
          </a:p>
          <a:p>
            <a:pPr marL="0" indent="0">
              <a:buNone/>
            </a:pPr>
            <a:endParaRPr lang="ru-RU" sz="1600" dirty="0">
              <a:solidFill>
                <a:schemeClr val="accent3">
                  <a:lumMod val="50000"/>
                </a:schemeClr>
              </a:solidFill>
            </a:endParaRPr>
          </a:p>
          <a:p>
            <a:r>
              <a:rPr lang="ru-RU" sz="1600" dirty="0" err="1">
                <a:solidFill>
                  <a:schemeClr val="accent3">
                    <a:lumMod val="50000"/>
                  </a:schemeClr>
                </a:solidFill>
              </a:rPr>
              <a:t>Резолюція</a:t>
            </a:r>
            <a:r>
              <a:rPr lang="ru-RU" sz="1600" dirty="0">
                <a:solidFill>
                  <a:schemeClr val="accent3">
                    <a:lumMod val="50000"/>
                  </a:schemeClr>
                </a:solidFill>
              </a:rPr>
              <a:t> Ради </a:t>
            </a:r>
            <a:r>
              <a:rPr lang="ru-RU" sz="1600" dirty="0" err="1">
                <a:solidFill>
                  <a:schemeClr val="accent3">
                    <a:lumMod val="50000"/>
                  </a:schemeClr>
                </a:solidFill>
              </a:rPr>
              <a:t>Безпеки</a:t>
            </a:r>
            <a:r>
              <a:rPr lang="ru-RU" sz="1600" dirty="0">
                <a:solidFill>
                  <a:schemeClr val="accent3">
                    <a:lumMod val="50000"/>
                  </a:schemeClr>
                </a:solidFill>
              </a:rPr>
              <a:t> ООН 1973 — </a:t>
            </a:r>
            <a:r>
              <a:rPr lang="ru-RU" sz="1600" dirty="0" err="1">
                <a:solidFill>
                  <a:schemeClr val="accent3">
                    <a:lumMod val="50000"/>
                  </a:schemeClr>
                </a:solidFill>
              </a:rPr>
              <a:t>резолюція</a:t>
            </a:r>
            <a:r>
              <a:rPr lang="ru-RU" sz="1600" dirty="0">
                <a:solidFill>
                  <a:schemeClr val="accent3">
                    <a:lumMod val="50000"/>
                  </a:schemeClr>
                </a:solidFill>
              </a:rPr>
              <a:t>, </a:t>
            </a:r>
            <a:r>
              <a:rPr lang="ru-RU" sz="1600" dirty="0" err="1">
                <a:solidFill>
                  <a:schemeClr val="accent3">
                    <a:lumMod val="50000"/>
                  </a:schemeClr>
                </a:solidFill>
              </a:rPr>
              <a:t>прийнята</a:t>
            </a:r>
            <a:r>
              <a:rPr lang="ru-RU" sz="1600" dirty="0">
                <a:solidFill>
                  <a:schemeClr val="accent3">
                    <a:lumMod val="50000"/>
                  </a:schemeClr>
                </a:solidFill>
              </a:rPr>
              <a:t> Радою </a:t>
            </a:r>
            <a:r>
              <a:rPr lang="ru-RU" sz="1600" dirty="0" err="1">
                <a:solidFill>
                  <a:schemeClr val="accent3">
                    <a:lumMod val="50000"/>
                  </a:schemeClr>
                </a:solidFill>
              </a:rPr>
              <a:t>Безпеки</a:t>
            </a:r>
            <a:r>
              <a:rPr lang="ru-RU" sz="1600" dirty="0">
                <a:solidFill>
                  <a:schemeClr val="accent3">
                    <a:lumMod val="50000"/>
                  </a:schemeClr>
                </a:solidFill>
              </a:rPr>
              <a:t> ООН 17 </a:t>
            </a:r>
            <a:r>
              <a:rPr lang="ru-RU" sz="1600" dirty="0" err="1">
                <a:solidFill>
                  <a:schemeClr val="accent3">
                    <a:lumMod val="50000"/>
                  </a:schemeClr>
                </a:solidFill>
              </a:rPr>
              <a:t>березня</a:t>
            </a:r>
            <a:r>
              <a:rPr lang="ru-RU" sz="1600" dirty="0">
                <a:solidFill>
                  <a:schemeClr val="accent3">
                    <a:lumMod val="50000"/>
                  </a:schemeClr>
                </a:solidFill>
              </a:rPr>
              <a:t> 2011 у </a:t>
            </a:r>
            <a:r>
              <a:rPr lang="ru-RU" sz="1600" dirty="0" err="1">
                <a:solidFill>
                  <a:schemeClr val="accent3">
                    <a:lumMod val="50000"/>
                  </a:schemeClr>
                </a:solidFill>
              </a:rPr>
              <a:t>зв'язку</a:t>
            </a:r>
            <a:r>
              <a:rPr lang="ru-RU" sz="1600" dirty="0">
                <a:solidFill>
                  <a:schemeClr val="accent3">
                    <a:lumMod val="50000"/>
                  </a:schemeClr>
                </a:solidFill>
              </a:rPr>
              <a:t> з повстанням у </a:t>
            </a:r>
            <a:r>
              <a:rPr lang="ru-RU" sz="1600" dirty="0" err="1">
                <a:solidFill>
                  <a:schemeClr val="accent3">
                    <a:lumMod val="50000"/>
                  </a:schemeClr>
                </a:solidFill>
              </a:rPr>
              <a:t>Лівії</a:t>
            </a:r>
            <a:r>
              <a:rPr lang="ru-RU" sz="1600" dirty="0">
                <a:solidFill>
                  <a:schemeClr val="accent3">
                    <a:lumMod val="50000"/>
                  </a:schemeClr>
                </a:solidFill>
              </a:rPr>
              <a:t>. </a:t>
            </a:r>
            <a:r>
              <a:rPr lang="ru-RU" sz="1600" dirty="0" err="1">
                <a:solidFill>
                  <a:schemeClr val="accent3">
                    <a:lumMod val="50000"/>
                  </a:schemeClr>
                </a:solidFill>
              </a:rPr>
              <a:t>Була</a:t>
            </a:r>
            <a:r>
              <a:rPr lang="ru-RU" sz="1600" dirty="0">
                <a:solidFill>
                  <a:schemeClr val="accent3">
                    <a:lumMod val="50000"/>
                  </a:schemeClr>
                </a:solidFill>
              </a:rPr>
              <a:t> </a:t>
            </a:r>
            <a:r>
              <a:rPr lang="ru-RU" sz="1600" dirty="0" err="1">
                <a:solidFill>
                  <a:schemeClr val="accent3">
                    <a:lumMod val="50000"/>
                  </a:schemeClr>
                </a:solidFill>
              </a:rPr>
              <a:t>прийнята</a:t>
            </a:r>
            <a:r>
              <a:rPr lang="ru-RU" sz="1600" dirty="0">
                <a:solidFill>
                  <a:schemeClr val="accent3">
                    <a:lumMod val="50000"/>
                  </a:schemeClr>
                </a:solidFill>
              </a:rPr>
              <a:t> </a:t>
            </a:r>
            <a:r>
              <a:rPr lang="ru-RU" sz="1600" dirty="0" err="1">
                <a:solidFill>
                  <a:schemeClr val="accent3">
                    <a:lumMod val="50000"/>
                  </a:schemeClr>
                </a:solidFill>
              </a:rPr>
              <a:t>десятьма</a:t>
            </a:r>
            <a:r>
              <a:rPr lang="ru-RU" sz="1600" dirty="0">
                <a:solidFill>
                  <a:schemeClr val="accent3">
                    <a:lumMod val="50000"/>
                  </a:schemeClr>
                </a:solidFill>
              </a:rPr>
              <a:t> голосами «за» при </a:t>
            </a:r>
            <a:r>
              <a:rPr lang="ru-RU" sz="1600" dirty="0" err="1">
                <a:solidFill>
                  <a:schemeClr val="accent3">
                    <a:lumMod val="50000"/>
                  </a:schemeClr>
                </a:solidFill>
              </a:rPr>
              <a:t>п'ятьох</a:t>
            </a:r>
            <a:r>
              <a:rPr lang="ru-RU" sz="1600" dirty="0">
                <a:solidFill>
                  <a:schemeClr val="accent3">
                    <a:lumMod val="50000"/>
                  </a:schemeClr>
                </a:solidFill>
              </a:rPr>
              <a:t> таких, </a:t>
            </a:r>
            <a:r>
              <a:rPr lang="ru-RU" sz="1600" dirty="0" err="1">
                <a:solidFill>
                  <a:schemeClr val="accent3">
                    <a:lumMod val="50000"/>
                  </a:schemeClr>
                </a:solidFill>
              </a:rPr>
              <a:t>що</a:t>
            </a:r>
            <a:r>
              <a:rPr lang="ru-RU" sz="1600" dirty="0">
                <a:solidFill>
                  <a:schemeClr val="accent3">
                    <a:lumMod val="50000"/>
                  </a:schemeClr>
                </a:solidFill>
              </a:rPr>
              <a:t> </a:t>
            </a:r>
            <a:r>
              <a:rPr lang="ru-RU" sz="1600" dirty="0" err="1">
                <a:solidFill>
                  <a:schemeClr val="accent3">
                    <a:lumMod val="50000"/>
                  </a:schemeClr>
                </a:solidFill>
              </a:rPr>
              <a:t>утримались</a:t>
            </a:r>
            <a:r>
              <a:rPr lang="ru-RU" sz="1600" dirty="0">
                <a:solidFill>
                  <a:schemeClr val="accent3">
                    <a:lumMod val="50000"/>
                  </a:schemeClr>
                </a:solidFill>
              </a:rPr>
              <a:t>. «</a:t>
            </a:r>
            <a:r>
              <a:rPr lang="ru-RU" sz="1600" dirty="0" err="1">
                <a:solidFill>
                  <a:schemeClr val="accent3">
                    <a:lumMod val="50000"/>
                  </a:schemeClr>
                </a:solidFill>
              </a:rPr>
              <a:t>Проти</a:t>
            </a:r>
            <a:r>
              <a:rPr lang="ru-RU" sz="1600" dirty="0">
                <a:solidFill>
                  <a:schemeClr val="accent3">
                    <a:lumMod val="50000"/>
                  </a:schemeClr>
                </a:solidFill>
              </a:rPr>
              <a:t>» не </a:t>
            </a:r>
            <a:r>
              <a:rPr lang="ru-RU" sz="1600" dirty="0" err="1">
                <a:solidFill>
                  <a:schemeClr val="accent3">
                    <a:lumMod val="50000"/>
                  </a:schemeClr>
                </a:solidFill>
              </a:rPr>
              <a:t>проголосувала</a:t>
            </a:r>
            <a:r>
              <a:rPr lang="ru-RU" sz="1600" dirty="0">
                <a:solidFill>
                  <a:schemeClr val="accent3">
                    <a:lumMod val="50000"/>
                  </a:schemeClr>
                </a:solidFill>
              </a:rPr>
              <a:t> </a:t>
            </a:r>
            <a:r>
              <a:rPr lang="ru-RU" sz="1600" dirty="0" err="1">
                <a:solidFill>
                  <a:schemeClr val="accent3">
                    <a:lumMod val="50000"/>
                  </a:schemeClr>
                </a:solidFill>
              </a:rPr>
              <a:t>жодна</a:t>
            </a:r>
            <a:r>
              <a:rPr lang="ru-RU" sz="1600" dirty="0">
                <a:solidFill>
                  <a:schemeClr val="accent3">
                    <a:lumMod val="50000"/>
                  </a:schemeClr>
                </a:solidFill>
              </a:rPr>
              <a:t> </a:t>
            </a:r>
            <a:r>
              <a:rPr lang="ru-RU" sz="1600" dirty="0" err="1">
                <a:solidFill>
                  <a:schemeClr val="accent3">
                    <a:lumMod val="50000"/>
                  </a:schemeClr>
                </a:solidFill>
              </a:rPr>
              <a:t>країна</a:t>
            </a:r>
            <a:r>
              <a:rPr lang="ru-RU" sz="1600" dirty="0">
                <a:solidFill>
                  <a:schemeClr val="accent3">
                    <a:lumMod val="50000"/>
                  </a:schemeClr>
                </a:solidFill>
              </a:rPr>
              <a:t>. </a:t>
            </a:r>
            <a:r>
              <a:rPr lang="ru-RU" sz="1600" dirty="0" err="1">
                <a:solidFill>
                  <a:schemeClr val="accent3">
                    <a:lumMod val="50000"/>
                  </a:schemeClr>
                </a:solidFill>
              </a:rPr>
              <a:t>Утрималися</a:t>
            </a:r>
            <a:r>
              <a:rPr lang="ru-RU" sz="1600" dirty="0">
                <a:solidFill>
                  <a:schemeClr val="accent3">
                    <a:lumMod val="50000"/>
                  </a:schemeClr>
                </a:solidFill>
              </a:rPr>
              <a:t> Китай, </a:t>
            </a:r>
            <a:r>
              <a:rPr lang="ru-RU" sz="1600" dirty="0" err="1">
                <a:solidFill>
                  <a:schemeClr val="accent3">
                    <a:lumMod val="50000"/>
                  </a:schemeClr>
                </a:solidFill>
              </a:rPr>
              <a:t>Російська</a:t>
            </a:r>
            <a:r>
              <a:rPr lang="ru-RU" sz="1600" dirty="0">
                <a:solidFill>
                  <a:schemeClr val="accent3">
                    <a:lumMod val="50000"/>
                  </a:schemeClr>
                </a:solidFill>
              </a:rPr>
              <a:t> </a:t>
            </a:r>
            <a:r>
              <a:rPr lang="ru-RU" sz="1600" dirty="0" err="1">
                <a:solidFill>
                  <a:schemeClr val="accent3">
                    <a:lumMod val="50000"/>
                  </a:schemeClr>
                </a:solidFill>
              </a:rPr>
              <a:t>Федерація</a:t>
            </a:r>
            <a:r>
              <a:rPr lang="ru-RU" sz="1600" dirty="0">
                <a:solidFill>
                  <a:schemeClr val="accent3">
                    <a:lumMod val="50000"/>
                  </a:schemeClr>
                </a:solidFill>
              </a:rPr>
              <a:t>, </a:t>
            </a:r>
            <a:r>
              <a:rPr lang="ru-RU" sz="1600" dirty="0" err="1">
                <a:solidFill>
                  <a:schemeClr val="accent3">
                    <a:lumMod val="50000"/>
                  </a:schemeClr>
                </a:solidFill>
              </a:rPr>
              <a:t>Індія</a:t>
            </a:r>
            <a:r>
              <a:rPr lang="ru-RU" sz="1600" dirty="0">
                <a:solidFill>
                  <a:schemeClr val="accent3">
                    <a:lumMod val="50000"/>
                  </a:schemeClr>
                </a:solidFill>
              </a:rPr>
              <a:t>, </a:t>
            </a:r>
            <a:r>
              <a:rPr lang="ru-RU" sz="1600" dirty="0" err="1">
                <a:solidFill>
                  <a:schemeClr val="accent3">
                    <a:lumMod val="50000"/>
                  </a:schemeClr>
                </a:solidFill>
              </a:rPr>
              <a:t>Німеччина</a:t>
            </a:r>
            <a:r>
              <a:rPr lang="ru-RU" sz="1600" dirty="0">
                <a:solidFill>
                  <a:schemeClr val="accent3">
                    <a:lumMod val="50000"/>
                  </a:schemeClr>
                </a:solidFill>
              </a:rPr>
              <a:t>, </a:t>
            </a:r>
            <a:r>
              <a:rPr lang="ru-RU" sz="1600" dirty="0" err="1">
                <a:solidFill>
                  <a:schemeClr val="accent3">
                    <a:lumMod val="50000"/>
                  </a:schemeClr>
                </a:solidFill>
              </a:rPr>
              <a:t>Бразилія</a:t>
            </a:r>
            <a:r>
              <a:rPr lang="ru-RU" sz="1600" dirty="0">
                <a:solidFill>
                  <a:schemeClr val="accent3">
                    <a:lumMod val="50000"/>
                  </a:schemeClr>
                </a:solidFill>
              </a:rPr>
              <a:t>.  </a:t>
            </a:r>
            <a:r>
              <a:rPr lang="ru-RU" sz="1600" dirty="0" err="1">
                <a:solidFill>
                  <a:schemeClr val="accent3">
                    <a:lumMod val="50000"/>
                  </a:schemeClr>
                </a:solidFill>
              </a:rPr>
              <a:t>Резолюцію</a:t>
            </a:r>
            <a:r>
              <a:rPr lang="ru-RU" sz="1600" dirty="0">
                <a:solidFill>
                  <a:schemeClr val="accent3">
                    <a:lumMod val="50000"/>
                  </a:schemeClr>
                </a:solidFill>
              </a:rPr>
              <a:t> представили </a:t>
            </a:r>
            <a:r>
              <a:rPr lang="ru-RU" sz="1600" dirty="0" err="1">
                <a:solidFill>
                  <a:schemeClr val="accent3">
                    <a:lumMod val="50000"/>
                  </a:schemeClr>
                </a:solidFill>
              </a:rPr>
              <a:t>делегації</a:t>
            </a:r>
            <a:r>
              <a:rPr lang="ru-RU" sz="1600" dirty="0">
                <a:solidFill>
                  <a:schemeClr val="accent3">
                    <a:lumMod val="50000"/>
                  </a:schemeClr>
                </a:solidFill>
              </a:rPr>
              <a:t> </a:t>
            </a:r>
            <a:r>
              <a:rPr lang="ru-RU" sz="1600" dirty="0" err="1">
                <a:solidFill>
                  <a:schemeClr val="accent3">
                    <a:lumMod val="50000"/>
                  </a:schemeClr>
                </a:solidFill>
              </a:rPr>
              <a:t>Лівану</a:t>
            </a:r>
            <a:r>
              <a:rPr lang="ru-RU" sz="1600" dirty="0">
                <a:solidFill>
                  <a:schemeClr val="accent3">
                    <a:lumMod val="50000"/>
                  </a:schemeClr>
                </a:solidFill>
              </a:rPr>
              <a:t>, </a:t>
            </a:r>
            <a:r>
              <a:rPr lang="ru-RU" sz="1600" dirty="0" err="1">
                <a:solidFill>
                  <a:schemeClr val="accent3">
                    <a:lumMod val="50000"/>
                  </a:schemeClr>
                </a:solidFill>
              </a:rPr>
              <a:t>Великобританії</a:t>
            </a:r>
            <a:r>
              <a:rPr lang="ru-RU" sz="1600" dirty="0">
                <a:solidFill>
                  <a:schemeClr val="accent3">
                    <a:lumMod val="50000"/>
                  </a:schemeClr>
                </a:solidFill>
              </a:rPr>
              <a:t>, </a:t>
            </a:r>
            <a:r>
              <a:rPr lang="ru-RU" sz="1600" dirty="0" err="1">
                <a:solidFill>
                  <a:schemeClr val="accent3">
                    <a:lumMod val="50000"/>
                  </a:schemeClr>
                </a:solidFill>
              </a:rPr>
              <a:t>Франції</a:t>
            </a:r>
            <a:r>
              <a:rPr lang="ru-RU" sz="1600" dirty="0">
                <a:solidFill>
                  <a:schemeClr val="accent3">
                    <a:lumMod val="50000"/>
                  </a:schemeClr>
                </a:solidFill>
              </a:rPr>
              <a:t> та США.</a:t>
            </a:r>
          </a:p>
          <a:p>
            <a:r>
              <a:rPr lang="uk-UA" sz="1600" dirty="0">
                <a:solidFill>
                  <a:schemeClr val="accent3">
                    <a:lumMod val="50000"/>
                  </a:schemeClr>
                </a:solidFill>
              </a:rPr>
              <a:t>Цій резолюції передувала резолюція 1970 від 26 лютого 2011, яка передбачала санкції проти Лівійської </a:t>
            </a:r>
            <a:r>
              <a:rPr lang="uk-UA" sz="1600" dirty="0" err="1">
                <a:solidFill>
                  <a:schemeClr val="accent3">
                    <a:lumMod val="50000"/>
                  </a:schemeClr>
                </a:solidFill>
              </a:rPr>
              <a:t>Джамахірії</a:t>
            </a:r>
            <a:r>
              <a:rPr lang="uk-UA" sz="1600" dirty="0">
                <a:solidFill>
                  <a:schemeClr val="accent3">
                    <a:lumMod val="50000"/>
                  </a:schemeClr>
                </a:solidFill>
              </a:rPr>
              <a:t>, зокрема - ембарго на поставки зброї, заборона на поїздки і заморожування активів у зв'язку з ситуацією в Лівійській Арабській </a:t>
            </a:r>
            <a:r>
              <a:rPr lang="uk-UA" sz="1600" dirty="0" err="1">
                <a:solidFill>
                  <a:schemeClr val="accent3">
                    <a:lumMod val="50000"/>
                  </a:schemeClr>
                </a:solidFill>
              </a:rPr>
              <a:t>Джамахірії</a:t>
            </a:r>
            <a:r>
              <a:rPr lang="uk-UA" sz="1600" dirty="0">
                <a:solidFill>
                  <a:schemeClr val="accent3">
                    <a:lumMod val="50000"/>
                  </a:schemeClr>
                </a:solidFill>
              </a:rPr>
              <a:t>. Резолюція 1973 суттєво розширила дію своєї попередниці.</a:t>
            </a:r>
            <a:endParaRPr lang="ru-RU" sz="1600" dirty="0">
              <a:solidFill>
                <a:schemeClr val="accent3">
                  <a:lumMod val="50000"/>
                </a:schemeClr>
              </a:solidFill>
            </a:endParaRPr>
          </a:p>
          <a:p>
            <a:endParaRPr lang="ru-RU" sz="1600" dirty="0"/>
          </a:p>
        </p:txBody>
      </p:sp>
    </p:spTree>
    <p:extLst>
      <p:ext uri="{BB962C8B-B14F-4D97-AF65-F5344CB8AC3E}">
        <p14:creationId xmlns:p14="http://schemas.microsoft.com/office/powerpoint/2010/main" val="2107094295"/>
      </p:ext>
    </p:extLst>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1"/>
            <a:ext cx="8229600" cy="5937524"/>
          </a:xfrm>
        </p:spPr>
        <p:txBody>
          <a:bodyPr>
            <a:normAutofit fontScale="25000" lnSpcReduction="20000"/>
          </a:bodyPr>
          <a:lstStyle/>
          <a:p>
            <a:pPr marL="0" indent="0">
              <a:buNone/>
            </a:pPr>
            <a:endParaRPr lang="uk-UA" sz="6400" b="1" dirty="0" smtClean="0"/>
          </a:p>
          <a:p>
            <a:pPr marL="0" indent="0">
              <a:buNone/>
            </a:pPr>
            <a:r>
              <a:rPr lang="uk-UA" sz="9600" b="1" dirty="0" smtClean="0"/>
              <a:t>Варто </a:t>
            </a:r>
            <a:r>
              <a:rPr lang="uk-UA" sz="9600" b="1" dirty="0"/>
              <a:t>відзначити, що резолюція 1973 містить два важливих і найбільш суперечливих пункти</a:t>
            </a:r>
            <a:r>
              <a:rPr lang="uk-UA" sz="9600" b="1" dirty="0" smtClean="0"/>
              <a:t>:</a:t>
            </a:r>
          </a:p>
          <a:p>
            <a:pPr marL="0" indent="0">
              <a:buNone/>
            </a:pPr>
            <a:endParaRPr lang="uk-UA" sz="9600" b="1" dirty="0"/>
          </a:p>
          <a:p>
            <a:pPr marL="0" indent="0">
              <a:buNone/>
            </a:pPr>
            <a:endParaRPr lang="ru-RU" sz="9600" dirty="0"/>
          </a:p>
          <a:p>
            <a:r>
              <a:rPr lang="ru-RU" sz="9600" dirty="0" err="1" smtClean="0"/>
              <a:t>введення</a:t>
            </a:r>
            <a:r>
              <a:rPr lang="ru-RU" sz="9600" dirty="0" smtClean="0"/>
              <a:t> </a:t>
            </a:r>
            <a:r>
              <a:rPr lang="ru-RU" sz="9600" dirty="0"/>
              <a:t>“</a:t>
            </a:r>
            <a:r>
              <a:rPr lang="ru-RU" sz="9600" dirty="0" err="1"/>
              <a:t>зони</a:t>
            </a:r>
            <a:r>
              <a:rPr lang="ru-RU" sz="9600" dirty="0"/>
              <a:t>, </a:t>
            </a:r>
            <a:r>
              <a:rPr lang="ru-RU" sz="9600" dirty="0" err="1"/>
              <a:t>вільної</a:t>
            </a:r>
            <a:r>
              <a:rPr lang="ru-RU" sz="9600" dirty="0"/>
              <a:t> </a:t>
            </a:r>
            <a:r>
              <a:rPr lang="ru-RU" sz="9600" dirty="0" err="1"/>
              <a:t>від</a:t>
            </a:r>
            <a:r>
              <a:rPr lang="ru-RU" sz="9600" dirty="0"/>
              <a:t> </a:t>
            </a:r>
            <a:r>
              <a:rPr lang="ru-RU" sz="9600" dirty="0" err="1"/>
              <a:t>польотів</a:t>
            </a:r>
            <a:r>
              <a:rPr lang="ru-RU" sz="9600" dirty="0"/>
              <a:t>” (п.6 - “Рада </a:t>
            </a:r>
            <a:r>
              <a:rPr lang="ru-RU" sz="9600" dirty="0" err="1"/>
              <a:t>вирішила</a:t>
            </a:r>
            <a:r>
              <a:rPr lang="ru-RU" sz="9600" dirty="0"/>
              <a:t> </a:t>
            </a:r>
            <a:r>
              <a:rPr lang="ru-RU" sz="9600" dirty="0" err="1"/>
              <a:t>заборонити</a:t>
            </a:r>
            <a:r>
              <a:rPr lang="ru-RU" sz="9600" dirty="0"/>
              <a:t> </a:t>
            </a:r>
            <a:r>
              <a:rPr lang="ru-RU" sz="9600" dirty="0" err="1"/>
              <a:t>всі</a:t>
            </a:r>
            <a:r>
              <a:rPr lang="ru-RU" sz="9600" dirty="0"/>
              <a:t> </a:t>
            </a:r>
            <a:r>
              <a:rPr lang="ru-RU" sz="9600" dirty="0" err="1"/>
              <a:t>польоти</a:t>
            </a:r>
            <a:r>
              <a:rPr lang="ru-RU" sz="9600" dirty="0"/>
              <a:t> у </a:t>
            </a:r>
            <a:r>
              <a:rPr lang="ru-RU" sz="9600" dirty="0" err="1"/>
              <a:t>повітряному</a:t>
            </a:r>
            <a:r>
              <a:rPr lang="ru-RU" sz="9600" dirty="0"/>
              <a:t> </a:t>
            </a:r>
            <a:r>
              <a:rPr lang="ru-RU" sz="9600" dirty="0" err="1"/>
              <a:t>просторі</a:t>
            </a:r>
            <a:r>
              <a:rPr lang="ru-RU" sz="9600" dirty="0"/>
              <a:t> </a:t>
            </a:r>
            <a:r>
              <a:rPr lang="ru-RU" sz="9600" dirty="0" err="1"/>
              <a:t>Лівії</a:t>
            </a:r>
            <a:r>
              <a:rPr lang="ru-RU" sz="9600" dirty="0"/>
              <a:t> з метою </a:t>
            </a:r>
            <a:r>
              <a:rPr lang="ru-RU" sz="9600" dirty="0" err="1"/>
              <a:t>захистити</a:t>
            </a:r>
            <a:r>
              <a:rPr lang="ru-RU" sz="9600" dirty="0"/>
              <a:t> </a:t>
            </a:r>
            <a:r>
              <a:rPr lang="ru-RU" sz="9600" dirty="0" err="1"/>
              <a:t>цивільне</a:t>
            </a:r>
            <a:r>
              <a:rPr lang="ru-RU" sz="9600" dirty="0"/>
              <a:t> </a:t>
            </a:r>
            <a:r>
              <a:rPr lang="ru-RU" sz="9600" dirty="0" err="1"/>
              <a:t>населення</a:t>
            </a:r>
            <a:r>
              <a:rPr lang="ru-RU" sz="9600" dirty="0"/>
              <a:t>”)</a:t>
            </a:r>
          </a:p>
          <a:p>
            <a:r>
              <a:rPr lang="ru-RU" sz="9600" dirty="0" smtClean="0"/>
              <a:t>“</a:t>
            </a:r>
            <a:r>
              <a:rPr lang="ru-RU" sz="9600" dirty="0" err="1"/>
              <a:t>захист</a:t>
            </a:r>
            <a:r>
              <a:rPr lang="ru-RU" sz="9600" dirty="0"/>
              <a:t> </a:t>
            </a:r>
            <a:r>
              <a:rPr lang="ru-RU" sz="9600" dirty="0" err="1"/>
              <a:t>цивільних</a:t>
            </a:r>
            <a:r>
              <a:rPr lang="ru-RU" sz="9600" dirty="0"/>
              <a:t> будь-</a:t>
            </a:r>
            <a:r>
              <a:rPr lang="ru-RU" sz="9600" dirty="0" err="1"/>
              <a:t>якою</a:t>
            </a:r>
            <a:r>
              <a:rPr lang="ru-RU" sz="9600" dirty="0"/>
              <a:t> </a:t>
            </a:r>
            <a:r>
              <a:rPr lang="ru-RU" sz="9600" dirty="0" err="1"/>
              <a:t>ціною</a:t>
            </a:r>
            <a:r>
              <a:rPr lang="ru-RU" sz="9600" dirty="0"/>
              <a:t>” (п.4 - “</a:t>
            </a:r>
            <a:r>
              <a:rPr lang="ru-RU" sz="9600" dirty="0" err="1"/>
              <a:t>Вжити</a:t>
            </a:r>
            <a:r>
              <a:rPr lang="ru-RU" sz="9600" dirty="0"/>
              <a:t> </a:t>
            </a:r>
            <a:r>
              <a:rPr lang="ru-RU" sz="9600" dirty="0" err="1"/>
              <a:t>всіх</a:t>
            </a:r>
            <a:r>
              <a:rPr lang="ru-RU" sz="9600" dirty="0"/>
              <a:t> </a:t>
            </a:r>
            <a:r>
              <a:rPr lang="ru-RU" sz="9600" dirty="0" err="1"/>
              <a:t>необхідних</a:t>
            </a:r>
            <a:r>
              <a:rPr lang="ru-RU" sz="9600" dirty="0"/>
              <a:t> </a:t>
            </a:r>
            <a:r>
              <a:rPr lang="ru-RU" sz="9600" dirty="0" err="1"/>
              <a:t>заходів</a:t>
            </a:r>
            <a:r>
              <a:rPr lang="ru-RU" sz="9600" dirty="0"/>
              <a:t>[...]для </a:t>
            </a:r>
            <a:r>
              <a:rPr lang="ru-RU" sz="9600" dirty="0" err="1"/>
              <a:t>захисту</a:t>
            </a:r>
            <a:r>
              <a:rPr lang="ru-RU" sz="9600" dirty="0"/>
              <a:t> </a:t>
            </a:r>
            <a:r>
              <a:rPr lang="ru-RU" sz="9600" dirty="0" err="1"/>
              <a:t>цивільного</a:t>
            </a:r>
            <a:r>
              <a:rPr lang="ru-RU" sz="9600" dirty="0"/>
              <a:t> </a:t>
            </a:r>
            <a:r>
              <a:rPr lang="ru-RU" sz="9600" dirty="0" err="1"/>
              <a:t>населення</a:t>
            </a:r>
            <a:r>
              <a:rPr lang="ru-RU" sz="9600" dirty="0"/>
              <a:t> та </a:t>
            </a:r>
            <a:r>
              <a:rPr lang="ru-RU" sz="9600" dirty="0" err="1"/>
              <a:t>населених</a:t>
            </a:r>
            <a:r>
              <a:rPr lang="ru-RU" sz="9600" dirty="0"/>
              <a:t> </a:t>
            </a:r>
            <a:r>
              <a:rPr lang="ru-RU" sz="9600" dirty="0" err="1"/>
              <a:t>пунктів</a:t>
            </a:r>
            <a:r>
              <a:rPr lang="ru-RU" sz="9600" dirty="0"/>
              <a:t>, </a:t>
            </a:r>
            <a:r>
              <a:rPr lang="ru-RU" sz="9600" dirty="0" err="1"/>
              <a:t>що</a:t>
            </a:r>
            <a:r>
              <a:rPr lang="ru-RU" sz="9600" dirty="0"/>
              <a:t> </a:t>
            </a:r>
            <a:r>
              <a:rPr lang="ru-RU" sz="9600" dirty="0" err="1"/>
              <a:t>під</a:t>
            </a:r>
            <a:r>
              <a:rPr lang="ru-RU" sz="9600" dirty="0"/>
              <a:t> </a:t>
            </a:r>
            <a:r>
              <a:rPr lang="ru-RU" sz="9600" dirty="0" err="1"/>
              <a:t>загрозою</a:t>
            </a:r>
            <a:r>
              <a:rPr lang="ru-RU" sz="9600" dirty="0"/>
              <a:t> нападу в </a:t>
            </a:r>
            <a:r>
              <a:rPr lang="ru-RU" sz="9600" dirty="0" err="1"/>
              <a:t>Лівійській</a:t>
            </a:r>
            <a:r>
              <a:rPr lang="ru-RU" sz="9600" dirty="0"/>
              <a:t> </a:t>
            </a:r>
            <a:r>
              <a:rPr lang="ru-RU" sz="9600" dirty="0" err="1"/>
              <a:t>Джамахірії</a:t>
            </a:r>
            <a:r>
              <a:rPr lang="ru-RU" sz="9600" dirty="0"/>
              <a:t>, </a:t>
            </a:r>
            <a:r>
              <a:rPr lang="ru-RU" sz="9600" dirty="0" err="1"/>
              <a:t>включно</a:t>
            </a:r>
            <a:r>
              <a:rPr lang="ru-RU" sz="9600" dirty="0"/>
              <a:t> з </a:t>
            </a:r>
            <a:r>
              <a:rPr lang="ru-RU" sz="9600" dirty="0" err="1"/>
              <a:t>Бенгазі</a:t>
            </a:r>
            <a:r>
              <a:rPr lang="ru-RU" sz="9600" dirty="0"/>
              <a:t>, без </a:t>
            </a:r>
            <a:r>
              <a:rPr lang="ru-RU" sz="9600" dirty="0" err="1"/>
              <a:t>іноземної</a:t>
            </a:r>
            <a:r>
              <a:rPr lang="ru-RU" sz="9600" dirty="0"/>
              <a:t> </a:t>
            </a:r>
            <a:r>
              <a:rPr lang="ru-RU" sz="9600" dirty="0" err="1"/>
              <a:t>окупації</a:t>
            </a:r>
            <a:r>
              <a:rPr lang="ru-RU" sz="9600" dirty="0"/>
              <a:t> </a:t>
            </a:r>
            <a:r>
              <a:rPr lang="ru-RU" sz="9600" dirty="0" err="1"/>
              <a:t>Лівійської</a:t>
            </a:r>
            <a:r>
              <a:rPr lang="ru-RU" sz="9600" dirty="0"/>
              <a:t> </a:t>
            </a:r>
            <a:r>
              <a:rPr lang="ru-RU" sz="9600" dirty="0" err="1"/>
              <a:t>території</a:t>
            </a:r>
            <a:r>
              <a:rPr lang="ru-RU" sz="9600" dirty="0"/>
              <a:t>”</a:t>
            </a:r>
          </a:p>
          <a:p>
            <a:pPr marL="0" indent="0">
              <a:buNone/>
            </a:pPr>
            <a:r>
              <a:rPr lang="ru-RU" sz="9600" dirty="0"/>
              <a:t> </a:t>
            </a:r>
          </a:p>
          <a:p>
            <a:pPr marL="0" indent="0">
              <a:buNone/>
            </a:pPr>
            <a:r>
              <a:rPr lang="ru-RU" sz="9600" dirty="0"/>
              <a:t>На </a:t>
            </a:r>
            <a:r>
              <a:rPr lang="ru-RU" sz="9600" dirty="0" err="1"/>
              <a:t>виконання</a:t>
            </a:r>
            <a:r>
              <a:rPr lang="ru-RU" sz="9600" dirty="0"/>
              <a:t> </a:t>
            </a:r>
            <a:r>
              <a:rPr lang="ru-RU" sz="9600" dirty="0" err="1"/>
              <a:t>цієї</a:t>
            </a:r>
            <a:r>
              <a:rPr lang="ru-RU" sz="9600" dirty="0"/>
              <a:t> </a:t>
            </a:r>
            <a:r>
              <a:rPr lang="ru-RU" sz="9600" dirty="0" err="1"/>
              <a:t>операції</a:t>
            </a:r>
            <a:r>
              <a:rPr lang="ru-RU" sz="9600" dirty="0"/>
              <a:t> в </a:t>
            </a:r>
            <a:r>
              <a:rPr lang="ru-RU" sz="9600" dirty="0" err="1"/>
              <a:t>ніч</a:t>
            </a:r>
            <a:r>
              <a:rPr lang="ru-RU" sz="9600" dirty="0"/>
              <a:t> </a:t>
            </a:r>
            <a:r>
              <a:rPr lang="ru-RU" sz="9600" dirty="0" err="1"/>
              <a:t>проти</a:t>
            </a:r>
            <a:r>
              <a:rPr lang="ru-RU" sz="9600" dirty="0"/>
              <a:t> 20 </a:t>
            </a:r>
            <a:r>
              <a:rPr lang="ru-RU" sz="9600" dirty="0" err="1"/>
              <a:t>березня</a:t>
            </a:r>
            <a:r>
              <a:rPr lang="ru-RU" sz="9600" dirty="0"/>
              <a:t> </a:t>
            </a:r>
            <a:r>
              <a:rPr lang="ru-RU" sz="9600" dirty="0" err="1"/>
              <a:t>Розпочалася</a:t>
            </a:r>
            <a:r>
              <a:rPr lang="ru-RU" sz="9600" dirty="0"/>
              <a:t> </a:t>
            </a:r>
            <a:r>
              <a:rPr lang="ru-RU" sz="9600" dirty="0" err="1"/>
              <a:t>операція</a:t>
            </a:r>
            <a:r>
              <a:rPr lang="ru-RU" sz="9600" dirty="0"/>
              <a:t> "</a:t>
            </a:r>
            <a:r>
              <a:rPr lang="ru-RU" sz="9600" dirty="0" err="1"/>
              <a:t>Світанок</a:t>
            </a:r>
            <a:r>
              <a:rPr lang="ru-RU" sz="9600" dirty="0"/>
              <a:t> </a:t>
            </a:r>
            <a:r>
              <a:rPr lang="ru-RU" sz="9600" dirty="0" err="1"/>
              <a:t>Одісея</a:t>
            </a:r>
            <a:r>
              <a:rPr lang="ru-RU" sz="9600" dirty="0"/>
              <a:t>", яка </a:t>
            </a:r>
            <a:r>
              <a:rPr lang="ru-RU" sz="9600" dirty="0" err="1"/>
              <a:t>тривала</a:t>
            </a:r>
            <a:r>
              <a:rPr lang="ru-RU" sz="9600" dirty="0"/>
              <a:t> до 31 </a:t>
            </a:r>
            <a:r>
              <a:rPr lang="ru-RU" sz="9600" dirty="0" err="1"/>
              <a:t>березня</a:t>
            </a:r>
            <a:r>
              <a:rPr lang="ru-RU" sz="9600" dirty="0"/>
              <a:t>, </a:t>
            </a:r>
            <a:r>
              <a:rPr lang="ru-RU" sz="9600" dirty="0" err="1"/>
              <a:t>поки</a:t>
            </a:r>
            <a:r>
              <a:rPr lang="ru-RU" sz="9600" dirty="0"/>
              <a:t> не </a:t>
            </a:r>
            <a:r>
              <a:rPr lang="ru-RU" sz="9600" dirty="0" err="1"/>
              <a:t>розпочалася</a:t>
            </a:r>
            <a:r>
              <a:rPr lang="ru-RU" sz="9600" dirty="0"/>
              <a:t> </a:t>
            </a:r>
            <a:r>
              <a:rPr lang="ru-RU" sz="9600" dirty="0" err="1"/>
              <a:t>операція</a:t>
            </a:r>
            <a:r>
              <a:rPr lang="ru-RU" sz="9600" dirty="0"/>
              <a:t> НАТО - “</a:t>
            </a:r>
            <a:r>
              <a:rPr lang="ru-RU" sz="9600" dirty="0" err="1"/>
              <a:t>Єдиний</a:t>
            </a:r>
            <a:r>
              <a:rPr lang="ru-RU" sz="9600" dirty="0"/>
              <a:t> </a:t>
            </a:r>
            <a:r>
              <a:rPr lang="ru-RU" sz="9600" dirty="0" err="1"/>
              <a:t>захисник</a:t>
            </a:r>
            <a:r>
              <a:rPr lang="ru-RU" sz="9600" dirty="0"/>
              <a:t>”</a:t>
            </a:r>
          </a:p>
          <a:p>
            <a:pPr marL="0" indent="0">
              <a:buNone/>
            </a:pPr>
            <a:r>
              <a:rPr lang="ru-RU" sz="9600" dirty="0"/>
              <a:t> </a:t>
            </a:r>
          </a:p>
        </p:txBody>
      </p:sp>
    </p:spTree>
    <p:extLst>
      <p:ext uri="{BB962C8B-B14F-4D97-AF65-F5344CB8AC3E}">
        <p14:creationId xmlns:p14="http://schemas.microsoft.com/office/powerpoint/2010/main" val="3482075371"/>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3"/>
            <a:ext cx="8229600" cy="5649492"/>
          </a:xfrm>
        </p:spPr>
        <p:txBody>
          <a:bodyPr>
            <a:normAutofit fontScale="55000" lnSpcReduction="20000"/>
          </a:bodyPr>
          <a:lstStyle/>
          <a:p>
            <a:pPr marL="0" indent="0" algn="ctr">
              <a:buNone/>
            </a:pP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Дії</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міжнародної</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коаліцїі</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піддалися</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критиці</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та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звинуваченням</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у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перевищенні</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мандату ООН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впродовж</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a:ln w="18415" cmpd="sng">
                  <a:solidFill>
                    <a:srgbClr val="FFFFFF"/>
                  </a:solidFill>
                  <a:prstDash val="solid"/>
                </a:ln>
                <a:solidFill>
                  <a:srgbClr val="FFFFFF"/>
                </a:solidFill>
                <a:effectLst>
                  <a:outerShdw blurRad="63500" dir="3600000" algn="tl" rotWithShape="0">
                    <a:srgbClr val="000000">
                      <a:alpha val="70000"/>
                    </a:srgbClr>
                  </a:outerShdw>
                </a:effectLst>
              </a:rPr>
              <a:t>всієї</a:t>
            </a:r>
            <a:r>
              <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8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кампанії</a:t>
            </a:r>
            <a:r>
              <a:rPr lang="ru-RU" sz="3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ru-RU" sz="3800" dirty="0"/>
              <a:t> </a:t>
            </a:r>
          </a:p>
          <a:p>
            <a:pPr lvl="0"/>
            <a:r>
              <a:rPr lang="ru-RU" sz="3800" dirty="0"/>
              <a:t>Союз </a:t>
            </a:r>
            <a:r>
              <a:rPr lang="ru-RU" sz="3800" dirty="0" err="1"/>
              <a:t>письменників</a:t>
            </a:r>
            <a:r>
              <a:rPr lang="ru-RU" sz="3800" dirty="0"/>
              <a:t> </a:t>
            </a:r>
            <a:r>
              <a:rPr lang="ru-RU" sz="3800" dirty="0" err="1"/>
              <a:t>Росії</a:t>
            </a:r>
            <a:r>
              <a:rPr lang="ru-RU" sz="3800" dirty="0"/>
              <a:t> </a:t>
            </a:r>
            <a:r>
              <a:rPr lang="ru-RU" sz="3800" dirty="0" err="1"/>
              <a:t>прийняв</a:t>
            </a:r>
            <a:r>
              <a:rPr lang="ru-RU" sz="3800" dirty="0"/>
              <a:t> </a:t>
            </a:r>
            <a:r>
              <a:rPr lang="ru-RU" sz="3800" dirty="0" err="1"/>
              <a:t>заяву</a:t>
            </a:r>
            <a:r>
              <a:rPr lang="ru-RU" sz="3800" dirty="0"/>
              <a:t> «В </a:t>
            </a:r>
            <a:r>
              <a:rPr lang="ru-RU" sz="3800" dirty="0" err="1"/>
              <a:t>связі</a:t>
            </a:r>
            <a:r>
              <a:rPr lang="ru-RU" sz="3800" dirty="0"/>
              <a:t> с </a:t>
            </a:r>
            <a:r>
              <a:rPr lang="ru-RU" sz="3800" dirty="0" err="1"/>
              <a:t>агрєсієй</a:t>
            </a:r>
            <a:r>
              <a:rPr lang="ru-RU" sz="3800" dirty="0"/>
              <a:t> стран НАТО </a:t>
            </a:r>
            <a:r>
              <a:rPr lang="ru-RU" sz="3800" dirty="0" err="1"/>
              <a:t>протів</a:t>
            </a:r>
            <a:r>
              <a:rPr lang="ru-RU" sz="3800" dirty="0"/>
              <a:t> </a:t>
            </a:r>
            <a:r>
              <a:rPr lang="ru-RU" sz="3800" dirty="0" err="1"/>
              <a:t>Лівіі</a:t>
            </a:r>
            <a:r>
              <a:rPr lang="ru-RU" sz="3800" dirty="0"/>
              <a:t>», в </a:t>
            </a:r>
            <a:r>
              <a:rPr lang="ru-RU" sz="3800" dirty="0" err="1"/>
              <a:t>якому</a:t>
            </a:r>
            <a:r>
              <a:rPr lang="ru-RU" sz="3800" dirty="0"/>
              <a:t>, </a:t>
            </a:r>
            <a:r>
              <a:rPr lang="ru-RU" sz="3800" dirty="0" err="1"/>
              <a:t>зокрема</a:t>
            </a:r>
            <a:r>
              <a:rPr lang="ru-RU" sz="3800" dirty="0"/>
              <a:t>, </a:t>
            </a:r>
            <a:r>
              <a:rPr lang="ru-RU" sz="3800" dirty="0" err="1"/>
              <a:t>зазначено</a:t>
            </a:r>
            <a:r>
              <a:rPr lang="ru-RU" sz="3800" dirty="0"/>
              <a:t>: «</a:t>
            </a:r>
            <a:r>
              <a:rPr lang="ru-RU" sz="3800" dirty="0" err="1"/>
              <a:t>Місія</a:t>
            </a:r>
            <a:r>
              <a:rPr lang="ru-RU" sz="3800" dirty="0"/>
              <a:t> НАТО </a:t>
            </a:r>
            <a:r>
              <a:rPr lang="ru-RU" sz="3800" dirty="0" err="1"/>
              <a:t>становітса</a:t>
            </a:r>
            <a:r>
              <a:rPr lang="ru-RU" sz="3800" dirty="0"/>
              <a:t> </a:t>
            </a:r>
            <a:r>
              <a:rPr lang="ru-RU" sz="3800" dirty="0" err="1"/>
              <a:t>асобєнно</a:t>
            </a:r>
            <a:r>
              <a:rPr lang="ru-RU" sz="3800" dirty="0"/>
              <a:t> </a:t>
            </a:r>
            <a:r>
              <a:rPr lang="ru-RU" sz="3800" dirty="0" err="1"/>
              <a:t>яснай</a:t>
            </a:r>
            <a:r>
              <a:rPr lang="ru-RU" sz="3800" dirty="0"/>
              <a:t>, — </a:t>
            </a:r>
            <a:r>
              <a:rPr lang="ru-RU" sz="3800" dirty="0" err="1"/>
              <a:t>ана</a:t>
            </a:r>
            <a:r>
              <a:rPr lang="ru-RU" sz="3800" dirty="0"/>
              <a:t>, па </a:t>
            </a:r>
            <a:r>
              <a:rPr lang="ru-RU" sz="3800" dirty="0" err="1"/>
              <a:t>суті</a:t>
            </a:r>
            <a:r>
              <a:rPr lang="ru-RU" sz="3800" dirty="0"/>
              <a:t>, нацистская і </a:t>
            </a:r>
            <a:r>
              <a:rPr lang="ru-RU" sz="3800" dirty="0" err="1"/>
              <a:t>чєловєконєнавістнічєская</a:t>
            </a:r>
            <a:r>
              <a:rPr lang="ru-RU" sz="3800" dirty="0"/>
              <a:t>… “ :)</a:t>
            </a:r>
          </a:p>
          <a:p>
            <a:pPr lvl="0"/>
            <a:r>
              <a:rPr lang="ru-RU" sz="3800" dirty="0" err="1"/>
              <a:t>Також</a:t>
            </a:r>
            <a:r>
              <a:rPr lang="ru-RU" sz="3800" dirty="0"/>
              <a:t> </a:t>
            </a:r>
            <a:r>
              <a:rPr lang="ru-RU" sz="3800" dirty="0" err="1"/>
              <a:t>проти</a:t>
            </a:r>
            <a:r>
              <a:rPr lang="ru-RU" sz="3800" dirty="0"/>
              <a:t> “</a:t>
            </a:r>
            <a:r>
              <a:rPr lang="ru-RU" sz="3800" dirty="0" err="1"/>
              <a:t>перевищення</a:t>
            </a:r>
            <a:r>
              <a:rPr lang="ru-RU" sz="3800" dirty="0"/>
              <a:t>” мандату </a:t>
            </a:r>
            <a:r>
              <a:rPr lang="ru-RU" sz="3800" dirty="0" err="1"/>
              <a:t>висловились</a:t>
            </a:r>
            <a:r>
              <a:rPr lang="ru-RU" sz="3800" dirty="0"/>
              <a:t> </a:t>
            </a:r>
            <a:r>
              <a:rPr lang="ru-RU" sz="3800" dirty="0" err="1"/>
              <a:t>Російська</a:t>
            </a:r>
            <a:r>
              <a:rPr lang="ru-RU" sz="3800" dirty="0"/>
              <a:t> </a:t>
            </a:r>
            <a:r>
              <a:rPr lang="ru-RU" sz="3800" dirty="0" err="1"/>
              <a:t>федерація</a:t>
            </a:r>
            <a:r>
              <a:rPr lang="ru-RU" sz="3800" dirty="0"/>
              <a:t>, </a:t>
            </a:r>
            <a:r>
              <a:rPr lang="ru-RU" sz="3800" dirty="0" err="1"/>
              <a:t>Венесуела</a:t>
            </a:r>
            <a:r>
              <a:rPr lang="ru-RU" sz="3800" dirty="0"/>
              <a:t>, </a:t>
            </a:r>
            <a:r>
              <a:rPr lang="ru-RU" sz="3800" dirty="0" err="1"/>
              <a:t>Ліга</a:t>
            </a:r>
            <a:r>
              <a:rPr lang="ru-RU" sz="3800" dirty="0"/>
              <a:t> </a:t>
            </a:r>
            <a:r>
              <a:rPr lang="ru-RU" sz="3800" dirty="0" err="1"/>
              <a:t>арабських</a:t>
            </a:r>
            <a:r>
              <a:rPr lang="ru-RU" sz="3800" dirty="0"/>
              <a:t> держав, </a:t>
            </a:r>
            <a:r>
              <a:rPr lang="ru-RU" sz="3800" dirty="0" err="1"/>
              <a:t>Білорусь</a:t>
            </a:r>
            <a:r>
              <a:rPr lang="ru-RU" sz="3800" dirty="0"/>
              <a:t>, </a:t>
            </a:r>
            <a:r>
              <a:rPr lang="ru-RU" sz="3800" dirty="0" err="1"/>
              <a:t>Болівія</a:t>
            </a:r>
            <a:r>
              <a:rPr lang="ru-RU" sz="3800" dirty="0"/>
              <a:t>, Уганда, </a:t>
            </a:r>
            <a:r>
              <a:rPr lang="ru-RU" sz="3800" dirty="0" err="1"/>
              <a:t>Туреччина</a:t>
            </a:r>
            <a:r>
              <a:rPr lang="ru-RU" sz="3800" dirty="0"/>
              <a:t>, ПАР. (</a:t>
            </a:r>
            <a:r>
              <a:rPr lang="ru-RU" sz="3800" dirty="0" err="1"/>
              <a:t>Найбільша</a:t>
            </a:r>
            <a:r>
              <a:rPr lang="ru-RU" sz="3800" dirty="0"/>
              <a:t> </a:t>
            </a:r>
            <a:r>
              <a:rPr lang="ru-RU" sz="3800" dirty="0" err="1"/>
              <a:t>порція</a:t>
            </a:r>
            <a:r>
              <a:rPr lang="ru-RU" sz="3800" dirty="0"/>
              <a:t> критики припала на </a:t>
            </a:r>
            <a:r>
              <a:rPr lang="ru-RU" sz="3800" dirty="0" err="1"/>
              <a:t>Російську</a:t>
            </a:r>
            <a:r>
              <a:rPr lang="ru-RU" sz="3800" dirty="0"/>
              <a:t> </a:t>
            </a:r>
            <a:r>
              <a:rPr lang="ru-RU" sz="3800" dirty="0" err="1"/>
              <a:t>Федерацію</a:t>
            </a:r>
            <a:r>
              <a:rPr lang="ru-RU" sz="3800" dirty="0"/>
              <a:t>)</a:t>
            </a:r>
          </a:p>
          <a:p>
            <a:pPr lvl="0"/>
            <a:r>
              <a:rPr lang="ru-RU" sz="3800" dirty="0"/>
              <a:t>Китай, </a:t>
            </a:r>
            <a:r>
              <a:rPr lang="ru-RU" sz="3800" dirty="0" err="1"/>
              <a:t>Чехія</a:t>
            </a:r>
            <a:r>
              <a:rPr lang="ru-RU" sz="3800" dirty="0"/>
              <a:t>, </a:t>
            </a:r>
            <a:r>
              <a:rPr lang="ru-RU" sz="3800" dirty="0" err="1"/>
              <a:t>Болгарія</a:t>
            </a:r>
            <a:r>
              <a:rPr lang="ru-RU" sz="3800" dirty="0"/>
              <a:t> </a:t>
            </a:r>
            <a:r>
              <a:rPr lang="ru-RU" sz="3800" dirty="0" err="1"/>
              <a:t>виказали</a:t>
            </a:r>
            <a:r>
              <a:rPr lang="ru-RU" sz="3800" dirty="0"/>
              <a:t> </a:t>
            </a:r>
            <a:r>
              <a:rPr lang="ru-RU" sz="3800" dirty="0" err="1"/>
              <a:t>більш</a:t>
            </a:r>
            <a:r>
              <a:rPr lang="ru-RU" sz="3800" dirty="0"/>
              <a:t> </a:t>
            </a:r>
            <a:r>
              <a:rPr lang="ru-RU" sz="3800" dirty="0" err="1"/>
              <a:t>обтічні</a:t>
            </a:r>
            <a:r>
              <a:rPr lang="ru-RU" sz="3800" dirty="0"/>
              <a:t> </a:t>
            </a:r>
            <a:r>
              <a:rPr lang="ru-RU" sz="3800" dirty="0" err="1"/>
              <a:t>форми</a:t>
            </a:r>
            <a:r>
              <a:rPr lang="ru-RU" sz="3800" dirty="0"/>
              <a:t> протесту </a:t>
            </a:r>
            <a:r>
              <a:rPr lang="ru-RU" sz="3800" dirty="0" err="1"/>
              <a:t>проти</a:t>
            </a:r>
            <a:r>
              <a:rPr lang="ru-RU" sz="3800" dirty="0"/>
              <a:t> </a:t>
            </a:r>
            <a:r>
              <a:rPr lang="ru-RU" sz="3800" dirty="0" err="1"/>
              <a:t>військової</a:t>
            </a:r>
            <a:r>
              <a:rPr lang="ru-RU" sz="3800" dirty="0"/>
              <a:t> </a:t>
            </a:r>
            <a:r>
              <a:rPr lang="ru-RU" sz="3800" dirty="0" err="1"/>
              <a:t>операції</a:t>
            </a:r>
            <a:r>
              <a:rPr lang="ru-RU" sz="3800" dirty="0"/>
              <a:t> в </a:t>
            </a:r>
            <a:r>
              <a:rPr lang="ru-RU" sz="3800" dirty="0" err="1"/>
              <a:t>Лівії</a:t>
            </a:r>
            <a:endParaRPr lang="ru-RU" sz="3800" dirty="0"/>
          </a:p>
          <a:p>
            <a:pPr lvl="0"/>
            <a:r>
              <a:rPr lang="ru-RU" sz="3800" dirty="0" err="1"/>
              <a:t>Підтримали</a:t>
            </a:r>
            <a:r>
              <a:rPr lang="ru-RU" sz="3800" dirty="0"/>
              <a:t> </a:t>
            </a:r>
            <a:r>
              <a:rPr lang="ru-RU" sz="3800" dirty="0" err="1"/>
              <a:t>дії</a:t>
            </a:r>
            <a:r>
              <a:rPr lang="ru-RU" sz="3800" dirty="0"/>
              <a:t> </a:t>
            </a:r>
            <a:r>
              <a:rPr lang="ru-RU" sz="3800" dirty="0" err="1"/>
              <a:t>міжнародної</a:t>
            </a:r>
            <a:r>
              <a:rPr lang="ru-RU" sz="3800" dirty="0"/>
              <a:t> </a:t>
            </a:r>
            <a:r>
              <a:rPr lang="ru-RU" sz="3800" dirty="0" err="1"/>
              <a:t>коаліції</a:t>
            </a:r>
            <a:r>
              <a:rPr lang="ru-RU" sz="3800" dirty="0"/>
              <a:t> </a:t>
            </a:r>
            <a:r>
              <a:rPr lang="ru-RU" sz="3800" dirty="0" err="1"/>
              <a:t>або</a:t>
            </a:r>
            <a:r>
              <a:rPr lang="ru-RU" sz="3800" dirty="0"/>
              <a:t> взяли участь - Катар, ОАЄ, </a:t>
            </a:r>
            <a:r>
              <a:rPr lang="ru-RU" sz="3800" dirty="0" err="1"/>
              <a:t>Хорватія</a:t>
            </a:r>
            <a:r>
              <a:rPr lang="ru-RU" sz="3800" dirty="0"/>
              <a:t>, </a:t>
            </a:r>
            <a:r>
              <a:rPr lang="ru-RU" sz="3800" dirty="0" err="1"/>
              <a:t>Австралія</a:t>
            </a:r>
            <a:r>
              <a:rPr lang="ru-RU" sz="3800" dirty="0"/>
              <a:t>, </a:t>
            </a:r>
            <a:r>
              <a:rPr lang="ru-RU" sz="3800" dirty="0" err="1"/>
              <a:t>Албанія</a:t>
            </a:r>
            <a:r>
              <a:rPr lang="ru-RU" sz="3800" dirty="0"/>
              <a:t>, </a:t>
            </a:r>
            <a:r>
              <a:rPr lang="ru-RU" sz="3800" dirty="0" err="1"/>
              <a:t>Іспанія</a:t>
            </a:r>
            <a:r>
              <a:rPr lang="ru-RU" sz="3800" dirty="0"/>
              <a:t>, </a:t>
            </a:r>
            <a:r>
              <a:rPr lang="ru-RU" sz="3800" dirty="0" err="1"/>
              <a:t>Греція</a:t>
            </a:r>
            <a:r>
              <a:rPr lang="ru-RU" sz="3800" dirty="0"/>
              <a:t>, </a:t>
            </a:r>
            <a:r>
              <a:rPr lang="ru-RU" sz="3800" dirty="0" err="1"/>
              <a:t>Туреччина</a:t>
            </a:r>
            <a:r>
              <a:rPr lang="ru-RU" sz="3800" dirty="0"/>
              <a:t>, </a:t>
            </a:r>
            <a:r>
              <a:rPr lang="ru-RU" sz="3800" dirty="0" err="1"/>
              <a:t>Румунія</a:t>
            </a:r>
            <a:r>
              <a:rPr lang="ru-RU" sz="3800" dirty="0"/>
              <a:t>, </a:t>
            </a:r>
            <a:r>
              <a:rPr lang="ru-RU" sz="3800" dirty="0" err="1"/>
              <a:t>Голландія</a:t>
            </a:r>
            <a:r>
              <a:rPr lang="ru-RU" sz="3800" dirty="0"/>
              <a:t>, </a:t>
            </a:r>
            <a:r>
              <a:rPr lang="ru-RU" sz="3800" dirty="0" err="1"/>
              <a:t>Бельгія</a:t>
            </a:r>
            <a:r>
              <a:rPr lang="ru-RU" sz="3800" dirty="0"/>
              <a:t>, Канада, </a:t>
            </a:r>
            <a:r>
              <a:rPr lang="ru-RU" sz="3800" dirty="0" err="1"/>
              <a:t>Сша</a:t>
            </a:r>
            <a:r>
              <a:rPr lang="ru-RU" sz="3800" dirty="0"/>
              <a:t>, </a:t>
            </a:r>
            <a:r>
              <a:rPr lang="ru-RU" sz="3800" dirty="0" err="1"/>
              <a:t>Франція</a:t>
            </a:r>
            <a:r>
              <a:rPr lang="ru-RU" sz="3800" dirty="0"/>
              <a:t>, </a:t>
            </a:r>
            <a:r>
              <a:rPr lang="ru-RU" sz="3800" dirty="0" err="1"/>
              <a:t>Італія</a:t>
            </a:r>
            <a:r>
              <a:rPr lang="ru-RU" sz="3800" dirty="0"/>
              <a:t>, </a:t>
            </a:r>
            <a:r>
              <a:rPr lang="ru-RU" sz="3800" dirty="0" err="1"/>
              <a:t>Данія</a:t>
            </a:r>
            <a:r>
              <a:rPr lang="ru-RU" sz="3800" dirty="0"/>
              <a:t>, </a:t>
            </a:r>
            <a:r>
              <a:rPr lang="ru-RU" sz="3800" dirty="0" err="1"/>
              <a:t>Норвегія</a:t>
            </a:r>
            <a:endParaRPr lang="ru-RU" sz="3800" dirty="0"/>
          </a:p>
          <a:p>
            <a:pPr marL="0" indent="0">
              <a:buNone/>
            </a:pPr>
            <a:r>
              <a:rPr lang="ru-RU" sz="3800" dirty="0" err="1"/>
              <a:t>Резолюція</a:t>
            </a:r>
            <a:r>
              <a:rPr lang="ru-RU" sz="3800" dirty="0"/>
              <a:t> ООН № 2016 </a:t>
            </a:r>
            <a:r>
              <a:rPr lang="ru-RU" sz="3800" dirty="0" err="1"/>
              <a:t>від</a:t>
            </a:r>
            <a:r>
              <a:rPr lang="ru-RU" sz="3800" dirty="0"/>
              <a:t> 27 </a:t>
            </a:r>
            <a:r>
              <a:rPr lang="ru-RU" sz="3800" dirty="0" err="1"/>
              <a:t>жовтня</a:t>
            </a:r>
            <a:r>
              <a:rPr lang="ru-RU" sz="3800" dirty="0"/>
              <a:t> </a:t>
            </a:r>
            <a:r>
              <a:rPr lang="ru-RU" sz="3800" dirty="0" err="1"/>
              <a:t>скасовує</a:t>
            </a:r>
            <a:r>
              <a:rPr lang="ru-RU" sz="3800" dirty="0"/>
              <a:t> над </a:t>
            </a:r>
            <a:r>
              <a:rPr lang="ru-RU" sz="3800" dirty="0" err="1"/>
              <a:t>Лівією</a:t>
            </a:r>
            <a:r>
              <a:rPr lang="ru-RU" sz="3800" dirty="0"/>
              <a:t> зону, </a:t>
            </a:r>
            <a:r>
              <a:rPr lang="ru-RU" sz="3800" dirty="0" err="1"/>
              <a:t>вільну</a:t>
            </a:r>
            <a:r>
              <a:rPr lang="ru-RU" sz="3800" dirty="0"/>
              <a:t> </a:t>
            </a:r>
            <a:r>
              <a:rPr lang="ru-RU" sz="3800" dirty="0" err="1"/>
              <a:t>від</a:t>
            </a:r>
            <a:r>
              <a:rPr lang="ru-RU" sz="3800" dirty="0"/>
              <a:t> </a:t>
            </a:r>
            <a:r>
              <a:rPr lang="ru-RU" sz="3800" dirty="0" err="1"/>
              <a:t>польотів</a:t>
            </a:r>
            <a:r>
              <a:rPr lang="ru-RU" sz="3800" dirty="0"/>
              <a:t>, а </a:t>
            </a:r>
            <a:r>
              <a:rPr lang="ru-RU" sz="3800" dirty="0" err="1"/>
              <a:t>також</a:t>
            </a:r>
            <a:r>
              <a:rPr lang="ru-RU" sz="3800" dirty="0"/>
              <a:t> </a:t>
            </a:r>
            <a:r>
              <a:rPr lang="ru-RU" sz="3800" dirty="0" err="1"/>
              <a:t>дозвіл</a:t>
            </a:r>
            <a:r>
              <a:rPr lang="ru-RU" sz="3800" dirty="0"/>
              <a:t> на </a:t>
            </a:r>
            <a:r>
              <a:rPr lang="ru-RU" sz="3800" dirty="0" err="1"/>
              <a:t>захист</a:t>
            </a:r>
            <a:r>
              <a:rPr lang="ru-RU" sz="3800" dirty="0"/>
              <a:t> </a:t>
            </a:r>
            <a:r>
              <a:rPr lang="ru-RU" sz="3800" dirty="0" err="1"/>
              <a:t>цивільного</a:t>
            </a:r>
            <a:r>
              <a:rPr lang="ru-RU" sz="3800" dirty="0"/>
              <a:t> </a:t>
            </a:r>
            <a:r>
              <a:rPr lang="ru-RU" sz="3800" dirty="0" err="1"/>
              <a:t>населення</a:t>
            </a:r>
            <a:r>
              <a:rPr lang="ru-RU" sz="3800" dirty="0"/>
              <a:t>. 28 </a:t>
            </a:r>
            <a:r>
              <a:rPr lang="ru-RU" sz="3800" dirty="0" err="1"/>
              <a:t>жовтня</a:t>
            </a:r>
            <a:r>
              <a:rPr lang="ru-RU" sz="3800" dirty="0"/>
              <a:t> НАТО </a:t>
            </a:r>
            <a:r>
              <a:rPr lang="ru-RU" sz="3800" dirty="0" err="1"/>
              <a:t>приймає</a:t>
            </a:r>
            <a:r>
              <a:rPr lang="ru-RU" sz="3800" dirty="0"/>
              <a:t> </a:t>
            </a:r>
            <a:r>
              <a:rPr lang="ru-RU" sz="3800" dirty="0" err="1"/>
              <a:t>рішення</a:t>
            </a:r>
            <a:r>
              <a:rPr lang="ru-RU" sz="3800" dirty="0"/>
              <a:t> про </a:t>
            </a:r>
            <a:r>
              <a:rPr lang="ru-RU" sz="3800" dirty="0" err="1"/>
              <a:t>закінченню</a:t>
            </a:r>
            <a:r>
              <a:rPr lang="ru-RU" sz="3800" dirty="0"/>
              <a:t> </a:t>
            </a:r>
            <a:r>
              <a:rPr lang="ru-RU" sz="3800" dirty="0" err="1"/>
              <a:t>операції</a:t>
            </a:r>
            <a:r>
              <a:rPr lang="ru-RU" sz="3800" dirty="0"/>
              <a:t> 31 </a:t>
            </a:r>
            <a:r>
              <a:rPr lang="ru-RU" sz="3800" dirty="0" err="1"/>
              <a:t>жовтня</a:t>
            </a:r>
            <a:r>
              <a:rPr lang="ru-RU" sz="3800" dirty="0"/>
              <a:t> 2011 року. </a:t>
            </a:r>
          </a:p>
          <a:p>
            <a:endParaRPr lang="ru-RU" dirty="0"/>
          </a:p>
        </p:txBody>
      </p:sp>
    </p:spTree>
    <p:extLst>
      <p:ext uri="{BB962C8B-B14F-4D97-AF65-F5344CB8AC3E}">
        <p14:creationId xmlns:p14="http://schemas.microsoft.com/office/powerpoint/2010/main" val="3882688945"/>
      </p:ext>
    </p:extLst>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5"/>
            <a:ext cx="8229600" cy="5361460"/>
          </a:xfrm>
        </p:spPr>
        <p:txBody>
          <a:bodyPr>
            <a:normAutofit fontScale="40000" lnSpcReduction="20000"/>
          </a:bodyPr>
          <a:lstStyle/>
          <a:p>
            <a:pPr marL="0" indent="0">
              <a:buNone/>
            </a:pPr>
            <a:r>
              <a:rPr lang="ru-RU" sz="4800" i="1" u="sng" dirty="0">
                <a:effectLst>
                  <a:outerShdw blurRad="38100" dist="38100" dir="2700000" algn="tl">
                    <a:srgbClr val="000000">
                      <a:alpha val="43137"/>
                    </a:srgbClr>
                  </a:outerShdw>
                </a:effectLst>
              </a:rPr>
              <a:t>- </a:t>
            </a:r>
            <a:r>
              <a:rPr lang="ru-RU" sz="4800" i="1" u="sng" dirty="0" err="1">
                <a:effectLst>
                  <a:outerShdw blurRad="38100" dist="38100" dir="2700000" algn="tl">
                    <a:srgbClr val="000000">
                      <a:alpha val="43137"/>
                    </a:srgbClr>
                  </a:outerShdw>
                </a:effectLst>
              </a:rPr>
              <a:t>Безпекові</a:t>
            </a:r>
            <a:r>
              <a:rPr lang="ru-RU" sz="4800" i="1" u="sng" dirty="0">
                <a:effectLst>
                  <a:outerShdw blurRad="38100" dist="38100" dir="2700000" algn="tl">
                    <a:srgbClr val="000000">
                      <a:alpha val="43137"/>
                    </a:srgbClr>
                  </a:outerShdw>
                </a:effectLst>
              </a:rPr>
              <a:t> </a:t>
            </a:r>
            <a:r>
              <a:rPr lang="ru-RU" sz="4800" i="1" u="sng" dirty="0" err="1">
                <a:effectLst>
                  <a:outerShdw blurRad="38100" dist="38100" dir="2700000" algn="tl">
                    <a:srgbClr val="000000">
                      <a:alpha val="43137"/>
                    </a:srgbClr>
                  </a:outerShdw>
                </a:effectLst>
              </a:rPr>
              <a:t>інтереси</a:t>
            </a:r>
            <a:r>
              <a:rPr lang="ru-RU" sz="4800" i="1" u="sng" dirty="0">
                <a:effectLst>
                  <a:outerShdw blurRad="38100" dist="38100" dir="2700000" algn="tl">
                    <a:srgbClr val="000000">
                      <a:alpha val="43137"/>
                    </a:srgbClr>
                  </a:outerShdw>
                </a:effectLst>
              </a:rPr>
              <a:t> в </a:t>
            </a:r>
            <a:r>
              <a:rPr lang="ru-RU" sz="4800" i="1" u="sng" dirty="0" err="1">
                <a:effectLst>
                  <a:outerShdw blurRad="38100" dist="38100" dir="2700000" algn="tl">
                    <a:srgbClr val="000000">
                      <a:alpha val="43137"/>
                    </a:srgbClr>
                  </a:outerShdw>
                </a:effectLst>
              </a:rPr>
              <a:t>регіоні</a:t>
            </a:r>
            <a:endParaRPr lang="ru-RU" sz="4800" u="sng" dirty="0">
              <a:effectLst>
                <a:outerShdw blurRad="38100" dist="38100" dir="2700000" algn="tl">
                  <a:srgbClr val="000000">
                    <a:alpha val="43137"/>
                  </a:srgbClr>
                </a:outerShdw>
              </a:effectLst>
            </a:endParaRPr>
          </a:p>
          <a:p>
            <a:pPr marL="0" indent="0">
              <a:buNone/>
            </a:pPr>
            <a:r>
              <a:rPr lang="ru-RU" sz="4800" dirty="0" err="1"/>
              <a:t>Реальними</a:t>
            </a:r>
            <a:r>
              <a:rPr lang="ru-RU" sz="4800" dirty="0"/>
              <a:t> </a:t>
            </a:r>
            <a:r>
              <a:rPr lang="ru-RU" sz="4800" dirty="0" err="1"/>
              <a:t>мотиваторами</a:t>
            </a:r>
            <a:r>
              <a:rPr lang="ru-RU" sz="4800" dirty="0"/>
              <a:t> початку </a:t>
            </a:r>
            <a:r>
              <a:rPr lang="ru-RU" sz="4800" dirty="0" err="1"/>
              <a:t>військової</a:t>
            </a:r>
            <a:r>
              <a:rPr lang="ru-RU" sz="4800" dirty="0"/>
              <a:t> </a:t>
            </a:r>
            <a:r>
              <a:rPr lang="ru-RU" sz="4800" dirty="0" err="1"/>
              <a:t>операції</a:t>
            </a:r>
            <a:r>
              <a:rPr lang="ru-RU" sz="4800" dirty="0"/>
              <a:t> </a:t>
            </a:r>
            <a:r>
              <a:rPr lang="ru-RU" sz="4800" dirty="0" err="1"/>
              <a:t>виступили</a:t>
            </a:r>
            <a:r>
              <a:rPr lang="ru-RU" sz="4800" dirty="0"/>
              <a:t> </a:t>
            </a:r>
            <a:r>
              <a:rPr lang="ru-RU" sz="4800" dirty="0" err="1"/>
              <a:t>країни</a:t>
            </a:r>
            <a:r>
              <a:rPr lang="ru-RU" sz="4800" dirty="0"/>
              <a:t> </a:t>
            </a:r>
            <a:r>
              <a:rPr lang="ru-RU" sz="4800" dirty="0" err="1"/>
              <a:t>Європи</a:t>
            </a:r>
            <a:r>
              <a:rPr lang="ru-RU" sz="4800" dirty="0"/>
              <a:t>, </a:t>
            </a:r>
            <a:r>
              <a:rPr lang="ru-RU" sz="4800" dirty="0" err="1"/>
              <a:t>насамперед</a:t>
            </a:r>
            <a:r>
              <a:rPr lang="ru-RU" sz="4800" dirty="0"/>
              <a:t> - </a:t>
            </a:r>
            <a:r>
              <a:rPr lang="ru-RU" sz="4800" dirty="0" err="1"/>
              <a:t>Франція</a:t>
            </a:r>
            <a:r>
              <a:rPr lang="ru-RU" sz="4800" dirty="0"/>
              <a:t>. США та НАТО як блок, в </a:t>
            </a:r>
            <a:r>
              <a:rPr lang="ru-RU" sz="4800" dirty="0" err="1"/>
              <a:t>цій</a:t>
            </a:r>
            <a:r>
              <a:rPr lang="ru-RU" sz="4800" dirty="0"/>
              <a:t> </a:t>
            </a:r>
            <a:r>
              <a:rPr lang="ru-RU" sz="4800" dirty="0" err="1"/>
              <a:t>ситуації</a:t>
            </a:r>
            <a:r>
              <a:rPr lang="ru-RU" sz="4800" dirty="0"/>
              <a:t> </a:t>
            </a:r>
            <a:r>
              <a:rPr lang="ru-RU" sz="4800" dirty="0" err="1"/>
              <a:t>опинилися</a:t>
            </a:r>
            <a:r>
              <a:rPr lang="ru-RU" sz="4800" dirty="0"/>
              <a:t> “</a:t>
            </a:r>
            <a:r>
              <a:rPr lang="ru-RU" sz="4800" dirty="0" err="1"/>
              <a:t>керованими</a:t>
            </a:r>
            <a:r>
              <a:rPr lang="ru-RU" sz="4800" dirty="0"/>
              <a:t>” і </a:t>
            </a:r>
            <a:r>
              <a:rPr lang="ru-RU" sz="4800" dirty="0" err="1"/>
              <a:t>долучились</a:t>
            </a:r>
            <a:r>
              <a:rPr lang="ru-RU" sz="4800" dirty="0"/>
              <a:t> до </a:t>
            </a:r>
            <a:r>
              <a:rPr lang="ru-RU" sz="4800" dirty="0" err="1"/>
              <a:t>кампанії</a:t>
            </a:r>
            <a:r>
              <a:rPr lang="ru-RU" sz="4800" dirty="0"/>
              <a:t> </a:t>
            </a:r>
            <a:r>
              <a:rPr lang="ru-RU" sz="4800" dirty="0" err="1"/>
              <a:t>пізніше</a:t>
            </a:r>
            <a:r>
              <a:rPr lang="ru-RU" sz="4800" dirty="0"/>
              <a:t>. Той факт, </a:t>
            </a:r>
            <a:r>
              <a:rPr lang="ru-RU" sz="4800" dirty="0" err="1"/>
              <a:t>що</a:t>
            </a:r>
            <a:r>
              <a:rPr lang="ru-RU" sz="4800" dirty="0"/>
              <a:t> </a:t>
            </a:r>
            <a:r>
              <a:rPr lang="ru-RU" sz="4800" dirty="0" err="1"/>
              <a:t>військова</a:t>
            </a:r>
            <a:r>
              <a:rPr lang="ru-RU" sz="4800" dirty="0"/>
              <a:t> </a:t>
            </a:r>
            <a:r>
              <a:rPr lang="ru-RU" sz="4800" dirty="0" err="1"/>
              <a:t>кампанія</a:t>
            </a:r>
            <a:r>
              <a:rPr lang="ru-RU" sz="4800" dirty="0"/>
              <a:t> </a:t>
            </a:r>
            <a:r>
              <a:rPr lang="ru-RU" sz="4800" dirty="0" err="1"/>
              <a:t>почалася</a:t>
            </a:r>
            <a:r>
              <a:rPr lang="ru-RU" sz="4800" dirty="0"/>
              <a:t> </a:t>
            </a:r>
            <a:r>
              <a:rPr lang="ru-RU" sz="4800" dirty="0" err="1"/>
              <a:t>тоді</a:t>
            </a:r>
            <a:r>
              <a:rPr lang="ru-RU" sz="4800" dirty="0"/>
              <a:t>, коли </a:t>
            </a:r>
            <a:r>
              <a:rPr lang="ru-RU" sz="4800" dirty="0" err="1"/>
              <a:t>ситуація</a:t>
            </a:r>
            <a:r>
              <a:rPr lang="ru-RU" sz="4800" dirty="0"/>
              <a:t> в </a:t>
            </a:r>
            <a:r>
              <a:rPr lang="ru-RU" sz="4800" dirty="0" err="1"/>
              <a:t>Лівії</a:t>
            </a:r>
            <a:r>
              <a:rPr lang="ru-RU" sz="4800" dirty="0"/>
              <a:t> </a:t>
            </a:r>
            <a:r>
              <a:rPr lang="ru-RU" sz="4800" dirty="0" err="1"/>
              <a:t>склалася</a:t>
            </a:r>
            <a:r>
              <a:rPr lang="ru-RU" sz="4800" dirty="0"/>
              <a:t> не на </a:t>
            </a:r>
            <a:r>
              <a:rPr lang="ru-RU" sz="4800" dirty="0" err="1"/>
              <a:t>користь</a:t>
            </a:r>
            <a:r>
              <a:rPr lang="ru-RU" sz="4800" dirty="0"/>
              <a:t> </a:t>
            </a:r>
            <a:r>
              <a:rPr lang="ru-RU" sz="4800" dirty="0" err="1"/>
              <a:t>повстанців</a:t>
            </a:r>
            <a:r>
              <a:rPr lang="ru-RU" sz="4800" dirty="0"/>
              <a:t>, </a:t>
            </a:r>
            <a:r>
              <a:rPr lang="ru-RU" sz="4800" dirty="0" err="1"/>
              <a:t>свідчить</a:t>
            </a:r>
            <a:r>
              <a:rPr lang="ru-RU" sz="4800" dirty="0"/>
              <a:t> про те, </a:t>
            </a:r>
            <a:r>
              <a:rPr lang="ru-RU" sz="4800" dirty="0" err="1"/>
              <a:t>що</a:t>
            </a:r>
            <a:r>
              <a:rPr lang="ru-RU" sz="4800" dirty="0"/>
              <a:t> </a:t>
            </a:r>
            <a:r>
              <a:rPr lang="ru-RU" sz="4800" dirty="0" err="1"/>
              <a:t>держави</a:t>
            </a:r>
            <a:r>
              <a:rPr lang="ru-RU" sz="4800" dirty="0"/>
              <a:t> НАТО </a:t>
            </a:r>
            <a:r>
              <a:rPr lang="ru-RU" sz="4800" dirty="0" err="1"/>
              <a:t>віддали</a:t>
            </a:r>
            <a:r>
              <a:rPr lang="ru-RU" sz="4800" dirty="0"/>
              <a:t> б </a:t>
            </a:r>
            <a:r>
              <a:rPr lang="ru-RU" sz="4800" dirty="0" err="1"/>
              <a:t>перевагу</a:t>
            </a:r>
            <a:r>
              <a:rPr lang="ru-RU" sz="4800" dirty="0"/>
              <a:t> </a:t>
            </a:r>
            <a:r>
              <a:rPr lang="ru-RU" sz="4800" dirty="0" err="1"/>
              <a:t>невтручанню</a:t>
            </a:r>
            <a:r>
              <a:rPr lang="ru-RU" sz="4800" dirty="0"/>
              <a:t>, </a:t>
            </a:r>
            <a:r>
              <a:rPr lang="ru-RU" sz="4800" dirty="0" err="1"/>
              <a:t>якби</a:t>
            </a:r>
            <a:r>
              <a:rPr lang="ru-RU" sz="4800" dirty="0"/>
              <a:t> </a:t>
            </a:r>
            <a:r>
              <a:rPr lang="ru-RU" sz="4800" dirty="0" err="1"/>
              <a:t>ситуація</a:t>
            </a:r>
            <a:r>
              <a:rPr lang="ru-RU" sz="4800" dirty="0"/>
              <a:t> не </a:t>
            </a:r>
            <a:r>
              <a:rPr lang="ru-RU" sz="4800" dirty="0" err="1"/>
              <a:t>погіршилася</a:t>
            </a:r>
            <a:r>
              <a:rPr lang="ru-RU" sz="4800" dirty="0"/>
              <a:t> до </a:t>
            </a:r>
            <a:r>
              <a:rPr lang="ru-RU" sz="4800" dirty="0" err="1"/>
              <a:t>рівня</a:t>
            </a:r>
            <a:r>
              <a:rPr lang="ru-RU" sz="4800" dirty="0"/>
              <a:t> </a:t>
            </a:r>
            <a:r>
              <a:rPr lang="ru-RU" sz="4800" dirty="0" err="1"/>
              <a:t>нових</a:t>
            </a:r>
            <a:r>
              <a:rPr lang="ru-RU" sz="4800" dirty="0"/>
              <a:t> </a:t>
            </a:r>
            <a:r>
              <a:rPr lang="ru-RU" sz="4800" dirty="0" err="1"/>
              <a:t>безкарних</a:t>
            </a:r>
            <a:r>
              <a:rPr lang="ru-RU" sz="4800" dirty="0"/>
              <a:t> </a:t>
            </a:r>
            <a:r>
              <a:rPr lang="ru-RU" sz="4800" dirty="0" err="1"/>
              <a:t>репресій</a:t>
            </a:r>
            <a:r>
              <a:rPr lang="ru-RU" sz="4800" dirty="0"/>
              <a:t> </a:t>
            </a:r>
            <a:r>
              <a:rPr lang="ru-RU" sz="4800" dirty="0" err="1"/>
              <a:t>Каддафі</a:t>
            </a:r>
            <a:r>
              <a:rPr lang="ru-RU" sz="4800" dirty="0"/>
              <a:t> </a:t>
            </a:r>
            <a:r>
              <a:rPr lang="ru-RU" sz="4800" dirty="0" err="1"/>
              <a:t>проти</a:t>
            </a:r>
            <a:r>
              <a:rPr lang="ru-RU" sz="4800" dirty="0"/>
              <a:t> </a:t>
            </a:r>
            <a:r>
              <a:rPr lang="ru-RU" sz="4800" dirty="0" err="1"/>
              <a:t>лівійців</a:t>
            </a:r>
            <a:r>
              <a:rPr lang="ru-RU" sz="4800" dirty="0"/>
              <a:t> з </a:t>
            </a:r>
            <a:r>
              <a:rPr lang="ru-RU" sz="4800" dirty="0" err="1"/>
              <a:t>погрозами</a:t>
            </a:r>
            <a:r>
              <a:rPr lang="ru-RU" sz="4800" dirty="0"/>
              <a:t> </a:t>
            </a:r>
            <a:r>
              <a:rPr lang="ru-RU" sz="4800" dirty="0" err="1"/>
              <a:t>зачистити</a:t>
            </a:r>
            <a:r>
              <a:rPr lang="ru-RU" sz="4800" dirty="0"/>
              <a:t> все “</a:t>
            </a:r>
            <a:r>
              <a:rPr lang="ru-RU" sz="4800" dirty="0" err="1"/>
              <a:t>від</a:t>
            </a:r>
            <a:r>
              <a:rPr lang="ru-RU" sz="4800" dirty="0"/>
              <a:t> </a:t>
            </a:r>
            <a:r>
              <a:rPr lang="ru-RU" sz="4800" dirty="0" err="1"/>
              <a:t>будинку</a:t>
            </a:r>
            <a:r>
              <a:rPr lang="ru-RU" sz="4800" dirty="0"/>
              <a:t> до </a:t>
            </a:r>
            <a:r>
              <a:rPr lang="ru-RU" sz="4800" dirty="0" err="1"/>
              <a:t>будинку</a:t>
            </a:r>
            <a:r>
              <a:rPr lang="ru-RU" sz="4800" dirty="0"/>
              <a:t>”.</a:t>
            </a:r>
          </a:p>
          <a:p>
            <a:pPr marL="0" indent="0">
              <a:buNone/>
            </a:pPr>
            <a:r>
              <a:rPr lang="ru-RU" sz="4800" dirty="0" err="1"/>
              <a:t>Ситуація</a:t>
            </a:r>
            <a:r>
              <a:rPr lang="ru-RU" sz="4800" dirty="0"/>
              <a:t> в </a:t>
            </a:r>
            <a:r>
              <a:rPr lang="ru-RU" sz="4800" dirty="0" err="1"/>
              <a:t>Лівії</a:t>
            </a:r>
            <a:r>
              <a:rPr lang="ru-RU" sz="4800" dirty="0"/>
              <a:t> </a:t>
            </a:r>
            <a:r>
              <a:rPr lang="ru-RU" sz="4800" dirty="0" err="1"/>
              <a:t>створювала</a:t>
            </a:r>
            <a:r>
              <a:rPr lang="ru-RU" sz="4800" dirty="0"/>
              <a:t> </a:t>
            </a:r>
            <a:r>
              <a:rPr lang="ru-RU" sz="4800" dirty="0" err="1"/>
              <a:t>загрозу</a:t>
            </a:r>
            <a:r>
              <a:rPr lang="ru-RU" sz="4800" dirty="0"/>
              <a:t> </a:t>
            </a:r>
            <a:r>
              <a:rPr lang="ru-RU" sz="4800" dirty="0" err="1"/>
              <a:t>безпеці</a:t>
            </a:r>
            <a:r>
              <a:rPr lang="ru-RU" sz="4800" dirty="0"/>
              <a:t> в </a:t>
            </a:r>
            <a:r>
              <a:rPr lang="ru-RU" sz="4800" dirty="0" err="1"/>
              <a:t>регіоні</a:t>
            </a:r>
            <a:r>
              <a:rPr lang="ru-RU" sz="4800" dirty="0"/>
              <a:t> </a:t>
            </a:r>
            <a:r>
              <a:rPr lang="ru-RU" sz="4800" dirty="0" err="1"/>
              <a:t>більше</a:t>
            </a:r>
            <a:r>
              <a:rPr lang="ru-RU" sz="4800" dirty="0"/>
              <a:t> </a:t>
            </a:r>
            <a:r>
              <a:rPr lang="ru-RU" sz="4800" dirty="0" err="1"/>
              <a:t>від</a:t>
            </a:r>
            <a:r>
              <a:rPr lang="ru-RU" sz="4800" dirty="0"/>
              <a:t> </a:t>
            </a:r>
            <a:r>
              <a:rPr lang="ru-RU" sz="4800" dirty="0" err="1"/>
              <a:t>інших</a:t>
            </a:r>
            <a:r>
              <a:rPr lang="ru-RU" sz="4800" dirty="0"/>
              <a:t> держав, </a:t>
            </a:r>
            <a:r>
              <a:rPr lang="ru-RU" sz="4800" dirty="0" err="1"/>
              <a:t>адже</a:t>
            </a:r>
            <a:r>
              <a:rPr lang="ru-RU" sz="4800" dirty="0"/>
              <a:t> переросла у </a:t>
            </a:r>
            <a:r>
              <a:rPr lang="ru-RU" sz="4800" dirty="0" err="1"/>
              <a:t>відкриті</a:t>
            </a:r>
            <a:r>
              <a:rPr lang="ru-RU" sz="4800" dirty="0"/>
              <a:t> </a:t>
            </a:r>
            <a:r>
              <a:rPr lang="ru-RU" sz="4800" dirty="0" err="1"/>
              <a:t>військові</a:t>
            </a:r>
            <a:r>
              <a:rPr lang="ru-RU" sz="4800" dirty="0"/>
              <a:t> </a:t>
            </a:r>
            <a:r>
              <a:rPr lang="ru-RU" sz="4800" dirty="0" err="1"/>
              <a:t>дії</a:t>
            </a:r>
            <a:r>
              <a:rPr lang="ru-RU" sz="4800" dirty="0"/>
              <a:t> з </a:t>
            </a:r>
            <a:r>
              <a:rPr lang="ru-RU" sz="4800" dirty="0" err="1"/>
              <a:t>непрогнозованими</a:t>
            </a:r>
            <a:r>
              <a:rPr lang="ru-RU" sz="4800" dirty="0"/>
              <a:t> </a:t>
            </a:r>
            <a:r>
              <a:rPr lang="ru-RU" sz="4800" dirty="0" err="1"/>
              <a:t>наслідками</a:t>
            </a:r>
            <a:r>
              <a:rPr lang="ru-RU" sz="4800" dirty="0"/>
              <a:t>.</a:t>
            </a:r>
          </a:p>
          <a:p>
            <a:pPr marL="0" indent="0">
              <a:buNone/>
            </a:pPr>
            <a:r>
              <a:rPr lang="ru-RU" sz="4800" i="1" u="sng" dirty="0">
                <a:effectLst>
                  <a:outerShdw blurRad="38100" dist="38100" dir="2700000" algn="tl">
                    <a:srgbClr val="000000">
                      <a:alpha val="43137"/>
                    </a:srgbClr>
                  </a:outerShdw>
                </a:effectLst>
              </a:rPr>
              <a:t> - </a:t>
            </a:r>
            <a:r>
              <a:rPr lang="ru-RU" sz="4800" i="1" u="sng" dirty="0" err="1" smtClean="0">
                <a:effectLst>
                  <a:outerShdw blurRad="38100" dist="38100" dir="2700000" algn="tl">
                    <a:srgbClr val="000000">
                      <a:alpha val="43137"/>
                    </a:srgbClr>
                  </a:outerShdw>
                </a:effectLst>
              </a:rPr>
              <a:t>Зміна</a:t>
            </a:r>
            <a:r>
              <a:rPr lang="ru-RU" sz="4800" i="1" u="sng" dirty="0" smtClean="0">
                <a:effectLst>
                  <a:outerShdw blurRad="38100" dist="38100" dir="2700000" algn="tl">
                    <a:srgbClr val="000000">
                      <a:alpha val="43137"/>
                    </a:srgbClr>
                  </a:outerShdw>
                </a:effectLst>
              </a:rPr>
              <a:t> </a:t>
            </a:r>
            <a:r>
              <a:rPr lang="ru-RU" sz="4800" i="1" u="sng" dirty="0" err="1">
                <a:effectLst>
                  <a:outerShdw blurRad="38100" dist="38100" dir="2700000" algn="tl">
                    <a:srgbClr val="000000">
                      <a:alpha val="43137"/>
                    </a:srgbClr>
                  </a:outerShdw>
                </a:effectLst>
              </a:rPr>
              <a:t>влади</a:t>
            </a:r>
            <a:r>
              <a:rPr lang="ru-RU" sz="4800" i="1" u="sng" dirty="0">
                <a:effectLst>
                  <a:outerShdw blurRad="38100" dist="38100" dir="2700000" algn="tl">
                    <a:srgbClr val="000000">
                      <a:alpha val="43137"/>
                    </a:srgbClr>
                  </a:outerShdw>
                </a:effectLst>
              </a:rPr>
              <a:t> в </a:t>
            </a:r>
            <a:r>
              <a:rPr lang="ru-RU" sz="4800" i="1" u="sng" dirty="0" err="1">
                <a:effectLst>
                  <a:outerShdw blurRad="38100" dist="38100" dir="2700000" algn="tl">
                    <a:srgbClr val="000000">
                      <a:alpha val="43137"/>
                    </a:srgbClr>
                  </a:outerShdw>
                </a:effectLst>
              </a:rPr>
              <a:t>Лівії</a:t>
            </a:r>
            <a:endParaRPr lang="ru-RU" sz="4800" u="sng" dirty="0">
              <a:effectLst>
                <a:outerShdw blurRad="38100" dist="38100" dir="2700000" algn="tl">
                  <a:srgbClr val="000000">
                    <a:alpha val="43137"/>
                  </a:srgbClr>
                </a:outerShdw>
              </a:effectLst>
            </a:endParaRPr>
          </a:p>
          <a:p>
            <a:pPr marL="0" indent="0">
              <a:buNone/>
            </a:pPr>
            <a:r>
              <a:rPr lang="ru-RU" sz="4800" dirty="0" err="1"/>
              <a:t>Конфронтація</a:t>
            </a:r>
            <a:r>
              <a:rPr lang="ru-RU" sz="4800" dirty="0"/>
              <a:t> Заходу з </a:t>
            </a:r>
            <a:r>
              <a:rPr lang="ru-RU" sz="4800" dirty="0" err="1"/>
              <a:t>Муаммаром</a:t>
            </a:r>
            <a:r>
              <a:rPr lang="ru-RU" sz="4800" dirty="0"/>
              <a:t> </a:t>
            </a:r>
            <a:r>
              <a:rPr lang="ru-RU" sz="4800" dirty="0" err="1"/>
              <a:t>Каддафі</a:t>
            </a:r>
            <a:r>
              <a:rPr lang="ru-RU" sz="4800" dirty="0"/>
              <a:t> </a:t>
            </a:r>
            <a:r>
              <a:rPr lang="ru-RU" sz="4800" dirty="0" err="1"/>
              <a:t>також</a:t>
            </a:r>
            <a:r>
              <a:rPr lang="ru-RU" sz="4800" dirty="0"/>
              <a:t> </a:t>
            </a:r>
            <a:r>
              <a:rPr lang="ru-RU" sz="4800" dirty="0" err="1"/>
              <a:t>має</a:t>
            </a:r>
            <a:r>
              <a:rPr lang="ru-RU" sz="4800" dirty="0"/>
              <a:t> </a:t>
            </a:r>
            <a:r>
              <a:rPr lang="ru-RU" sz="4800" dirty="0" err="1"/>
              <a:t>глибоке</a:t>
            </a:r>
            <a:r>
              <a:rPr lang="ru-RU" sz="4800" dirty="0"/>
              <a:t> </a:t>
            </a:r>
            <a:r>
              <a:rPr lang="ru-RU" sz="4800" dirty="0" err="1"/>
              <a:t>коріння</a:t>
            </a:r>
            <a:r>
              <a:rPr lang="ru-RU" sz="4800" dirty="0"/>
              <a:t>. </a:t>
            </a:r>
          </a:p>
          <a:p>
            <a:pPr marL="0" indent="0">
              <a:buNone/>
            </a:pPr>
            <a:r>
              <a:rPr lang="ru-RU" sz="4800" dirty="0"/>
              <a:t>Полковника </a:t>
            </a:r>
            <a:r>
              <a:rPr lang="ru-RU" sz="4800" dirty="0" err="1"/>
              <a:t>Каддафі</a:t>
            </a:r>
            <a:r>
              <a:rPr lang="ru-RU" sz="4800" dirty="0"/>
              <a:t> </a:t>
            </a:r>
            <a:r>
              <a:rPr lang="ru-RU" sz="4800" dirty="0" err="1"/>
              <a:t>звинувачували</a:t>
            </a:r>
            <a:r>
              <a:rPr lang="ru-RU" sz="4800" dirty="0"/>
              <a:t> у </a:t>
            </a:r>
            <a:r>
              <a:rPr lang="ru-RU" sz="4800" dirty="0" err="1"/>
              <a:t>наданні</a:t>
            </a:r>
            <a:r>
              <a:rPr lang="ru-RU" sz="4800" dirty="0"/>
              <a:t> </a:t>
            </a:r>
            <a:r>
              <a:rPr lang="ru-RU" sz="4800" dirty="0" err="1"/>
              <a:t>підтримки</a:t>
            </a:r>
            <a:r>
              <a:rPr lang="ru-RU" sz="4800" dirty="0"/>
              <a:t> </a:t>
            </a:r>
            <a:r>
              <a:rPr lang="ru-RU" sz="4800" dirty="0" err="1"/>
              <a:t>воєнізованим</a:t>
            </a:r>
            <a:r>
              <a:rPr lang="ru-RU" sz="4800" dirty="0"/>
              <a:t> </a:t>
            </a:r>
            <a:r>
              <a:rPr lang="ru-RU" sz="4800" dirty="0" err="1"/>
              <a:t>угрупуванням</a:t>
            </a:r>
            <a:r>
              <a:rPr lang="ru-RU" sz="4800" dirty="0"/>
              <a:t>, у тому </a:t>
            </a:r>
            <a:r>
              <a:rPr lang="ru-RU" sz="4800" dirty="0" err="1"/>
              <a:t>числі</a:t>
            </a:r>
            <a:r>
              <a:rPr lang="ru-RU" sz="4800" dirty="0"/>
              <a:t> Ірландській </a:t>
            </a:r>
            <a:r>
              <a:rPr lang="ru-RU" sz="4800" dirty="0" err="1"/>
              <a:t>республіканській</a:t>
            </a:r>
            <a:r>
              <a:rPr lang="ru-RU" sz="4800" dirty="0"/>
              <a:t> </a:t>
            </a:r>
            <a:r>
              <a:rPr lang="ru-RU" sz="4800" dirty="0" err="1"/>
              <a:t>армії</a:t>
            </a:r>
            <a:r>
              <a:rPr lang="ru-RU" sz="4800" dirty="0"/>
              <a:t> (ІРА), </a:t>
            </a:r>
            <a:r>
              <a:rPr lang="ru-RU" sz="4800" dirty="0" err="1"/>
              <a:t>Організації</a:t>
            </a:r>
            <a:r>
              <a:rPr lang="ru-RU" sz="4800" dirty="0"/>
              <a:t> </a:t>
            </a:r>
            <a:r>
              <a:rPr lang="ru-RU" sz="4800" dirty="0" err="1"/>
              <a:t>звільнення</a:t>
            </a:r>
            <a:r>
              <a:rPr lang="ru-RU" sz="4800" dirty="0"/>
              <a:t> Палестини (ОЗП), </a:t>
            </a:r>
            <a:r>
              <a:rPr lang="ru-RU" sz="4800" dirty="0" err="1"/>
              <a:t>вірменській</a:t>
            </a:r>
            <a:r>
              <a:rPr lang="ru-RU" sz="4800" dirty="0"/>
              <a:t> </a:t>
            </a:r>
            <a:r>
              <a:rPr lang="ru-RU" sz="4800" dirty="0" err="1"/>
              <a:t>терористичній</a:t>
            </a:r>
            <a:r>
              <a:rPr lang="ru-RU" sz="4800" dirty="0"/>
              <a:t> </a:t>
            </a:r>
            <a:r>
              <a:rPr lang="ru-RU" sz="4800" dirty="0" err="1"/>
              <a:t>організації</a:t>
            </a:r>
            <a:r>
              <a:rPr lang="ru-RU" sz="4800" dirty="0"/>
              <a:t> ASALA, курдам в </a:t>
            </a:r>
            <a:r>
              <a:rPr lang="ru-RU" sz="4800" dirty="0" err="1"/>
              <a:t>Туреччині</a:t>
            </a:r>
            <a:r>
              <a:rPr lang="ru-RU" sz="4800" dirty="0"/>
              <a:t>, </a:t>
            </a:r>
            <a:r>
              <a:rPr lang="ru-RU" sz="4800" dirty="0" err="1"/>
              <a:t>Іраку</a:t>
            </a:r>
            <a:r>
              <a:rPr lang="ru-RU" sz="4800" dirty="0"/>
              <a:t> й </a:t>
            </a:r>
            <a:r>
              <a:rPr lang="ru-RU" sz="4800" dirty="0" err="1"/>
              <a:t>Ірані</a:t>
            </a:r>
            <a:r>
              <a:rPr lang="ru-RU" sz="4800" dirty="0"/>
              <a:t>, </a:t>
            </a:r>
            <a:r>
              <a:rPr lang="ru-RU" sz="4800" dirty="0" err="1"/>
              <a:t>італійським</a:t>
            </a:r>
            <a:r>
              <a:rPr lang="ru-RU" sz="4800" dirty="0"/>
              <a:t> «</a:t>
            </a:r>
            <a:r>
              <a:rPr lang="ru-RU" sz="4800" dirty="0" err="1"/>
              <a:t>Червоним</a:t>
            </a:r>
            <a:r>
              <a:rPr lang="ru-RU" sz="4800" dirty="0"/>
              <a:t> бригадам», </a:t>
            </a:r>
            <a:r>
              <a:rPr lang="ru-RU" sz="4800" dirty="0" err="1"/>
              <a:t>німецькій</a:t>
            </a:r>
            <a:r>
              <a:rPr lang="ru-RU" sz="4800" dirty="0"/>
              <a:t> raf, </a:t>
            </a:r>
            <a:r>
              <a:rPr lang="ru-RU" sz="4800" dirty="0" err="1"/>
              <a:t>шотландським</a:t>
            </a:r>
            <a:r>
              <a:rPr lang="ru-RU" sz="4800" dirty="0"/>
              <a:t> і </a:t>
            </a:r>
            <a:r>
              <a:rPr lang="ru-RU" sz="4800" dirty="0" err="1"/>
              <a:t>валлійським</a:t>
            </a:r>
            <a:r>
              <a:rPr lang="ru-RU" sz="4800" dirty="0"/>
              <a:t> сепаратистам і баскам у </a:t>
            </a:r>
            <a:r>
              <a:rPr lang="ru-RU" sz="4800" dirty="0" err="1"/>
              <a:t>Франції</a:t>
            </a:r>
            <a:r>
              <a:rPr lang="ru-RU" sz="4800" dirty="0"/>
              <a:t> й </a:t>
            </a:r>
            <a:r>
              <a:rPr lang="ru-RU" sz="4800" dirty="0" err="1"/>
              <a:t>Іспанії</a:t>
            </a:r>
            <a:r>
              <a:rPr lang="ru-RU" sz="4800" dirty="0"/>
              <a:t>, </a:t>
            </a:r>
            <a:r>
              <a:rPr lang="ru-RU" sz="4800" dirty="0" err="1"/>
              <a:t>намібійським</a:t>
            </a:r>
            <a:r>
              <a:rPr lang="ru-RU" sz="4800" dirty="0"/>
              <a:t> партизанам </a:t>
            </a:r>
            <a:r>
              <a:rPr lang="ru-RU" sz="4800" dirty="0" smtClean="0"/>
              <a:t>СВАПО</a:t>
            </a:r>
            <a:r>
              <a:rPr lang="ru-RU" sz="4800" dirty="0"/>
              <a:t>.</a:t>
            </a:r>
          </a:p>
        </p:txBody>
      </p:sp>
    </p:spTree>
    <p:extLst>
      <p:ext uri="{BB962C8B-B14F-4D97-AF65-F5344CB8AC3E}">
        <p14:creationId xmlns:p14="http://schemas.microsoft.com/office/powerpoint/2010/main" val="3792741107"/>
      </p:ext>
    </p:extLst>
  </p:cSld>
  <p:clrMapOvr>
    <a:masterClrMapping/>
  </p:clrMapOvr>
  <p:transition spd="slow">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err="1" smtClean="0"/>
              <a:t>Фази</a:t>
            </a:r>
            <a:r>
              <a:rPr lang="ru-RU" b="1" dirty="0" smtClean="0"/>
              <a:t> </a:t>
            </a:r>
            <a:r>
              <a:rPr lang="ru-RU" b="1" dirty="0" err="1" smtClean="0"/>
              <a:t>конфлікту</a:t>
            </a:r>
            <a:r>
              <a:rPr lang="ru-RU" b="1" dirty="0" smtClean="0"/>
              <a:t>:</a:t>
            </a:r>
            <a:r>
              <a:rPr lang="ru-RU" dirty="0" smtClean="0"/>
              <a:t/>
            </a:r>
            <a:br>
              <a:rPr lang="ru-RU" dirty="0" smtClean="0"/>
            </a:br>
            <a:endParaRPr lang="ru-RU" dirty="0"/>
          </a:p>
        </p:txBody>
      </p:sp>
      <p:sp>
        <p:nvSpPr>
          <p:cNvPr id="3" name="Объект 2"/>
          <p:cNvSpPr>
            <a:spLocks noGrp="1"/>
          </p:cNvSpPr>
          <p:nvPr>
            <p:ph idx="1"/>
          </p:nvPr>
        </p:nvSpPr>
        <p:spPr/>
        <p:txBody>
          <a:bodyPr/>
          <a:lstStyle/>
          <a:p>
            <a:pPr lvl="0"/>
            <a:r>
              <a:rPr lang="uk-UA" b="1" dirty="0" smtClean="0"/>
              <a:t>Латентна(нульова) –</a:t>
            </a:r>
            <a:r>
              <a:rPr lang="uk-UA" b="1" i="1" dirty="0" smtClean="0"/>
              <a:t> 15 лютого 2011р.  – 16 лютого 2011р.</a:t>
            </a:r>
            <a:endParaRPr lang="ru-RU" dirty="0" smtClean="0"/>
          </a:p>
          <a:p>
            <a:endParaRPr lang="ru-RU" dirty="0"/>
          </a:p>
        </p:txBody>
      </p:sp>
      <p:pic>
        <p:nvPicPr>
          <p:cNvPr id="5122" name="Picture 2" descr="C:\Documents and Settings\Admin\Рабочий стол\ЛИВИЯ\РАБОТЫ НАД ОШИБКАМИ СУББОТА\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20888"/>
            <a:ext cx="2924175" cy="292417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Documents and Settings\Admin\Рабочий стол\ЛИВИЯ\РАБОТЫ НАД ОШИБКАМИ СУББОТА\використано\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2708919"/>
            <a:ext cx="3978179" cy="2636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142741"/>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b="1" dirty="0"/>
              <a:t>Ініціація(відкриття) – </a:t>
            </a:r>
            <a:r>
              <a:rPr lang="uk-UA" b="1" i="1" dirty="0"/>
              <a:t>16 лютого 2011 р. – 18 лютого 2011 р.</a:t>
            </a:r>
            <a:endParaRPr lang="ru-RU" dirty="0"/>
          </a:p>
        </p:txBody>
      </p:sp>
      <p:sp>
        <p:nvSpPr>
          <p:cNvPr id="3" name="Объект 2"/>
          <p:cNvSpPr>
            <a:spLocks noGrp="1"/>
          </p:cNvSpPr>
          <p:nvPr>
            <p:ph idx="1"/>
          </p:nvPr>
        </p:nvSpPr>
        <p:spPr/>
        <p:txBody>
          <a:bodyPr/>
          <a:lstStyle/>
          <a:p>
            <a:endParaRPr lang="ru-RU" dirty="0"/>
          </a:p>
        </p:txBody>
      </p:sp>
      <p:pic>
        <p:nvPicPr>
          <p:cNvPr id="6147" name="Picture 3" descr="C:\Documents and Settings\Admin\Рабочий стол\ЛИВИЯ\РАБОТЫ НАД ОШИБКАМИ СУББОТА\використано\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8812" y="1628800"/>
            <a:ext cx="6510067" cy="476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585894"/>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b="1" dirty="0" smtClean="0"/>
              <a:t/>
            </a:r>
            <a:br>
              <a:rPr lang="uk-UA" b="1" dirty="0" smtClean="0"/>
            </a:br>
            <a:r>
              <a:rPr lang="uk-UA" b="1" dirty="0" smtClean="0"/>
              <a:t>Ескалація </a:t>
            </a:r>
            <a:r>
              <a:rPr lang="uk-UA" b="1" dirty="0"/>
              <a:t>– </a:t>
            </a:r>
            <a:r>
              <a:rPr lang="uk-UA" b="1" i="1" dirty="0"/>
              <a:t>17-18 лютого 2011 р. – 16-18 квітня 2011р.</a:t>
            </a:r>
            <a:r>
              <a:rPr lang="ru-RU" dirty="0"/>
              <a:t/>
            </a:r>
            <a:br>
              <a:rPr lang="ru-RU" dirty="0"/>
            </a:br>
            <a:endParaRPr lang="ru-RU" dirty="0"/>
          </a:p>
        </p:txBody>
      </p:sp>
      <p:sp>
        <p:nvSpPr>
          <p:cNvPr id="3" name="Объект 2"/>
          <p:cNvSpPr>
            <a:spLocks noGrp="1"/>
          </p:cNvSpPr>
          <p:nvPr>
            <p:ph idx="1"/>
          </p:nvPr>
        </p:nvSpPr>
        <p:spPr>
          <a:xfrm>
            <a:off x="457200" y="1600201"/>
            <a:ext cx="3754760" cy="4525963"/>
          </a:xfrm>
        </p:spPr>
        <p:txBody>
          <a:bodyPr>
            <a:normAutofit fontScale="40000" lnSpcReduction="20000"/>
          </a:bodyPr>
          <a:lstStyle/>
          <a:p>
            <a:pPr lvl="0"/>
            <a:r>
              <a:rPr lang="ru-RU" sz="4500" dirty="0"/>
              <a:t> </a:t>
            </a:r>
            <a:r>
              <a:rPr lang="uk-UA" sz="4500" dirty="0"/>
              <a:t>Конфлікт набуває ефекту масовості.  </a:t>
            </a:r>
            <a:endParaRPr lang="ru-RU" sz="4500" dirty="0"/>
          </a:p>
          <a:p>
            <a:pPr lvl="0"/>
            <a:r>
              <a:rPr lang="uk-UA" sz="4500" dirty="0"/>
              <a:t>Перші захоплення міст та важливих військово-промислових об’єктів повстанцями. </a:t>
            </a:r>
            <a:endParaRPr lang="ru-RU" sz="4500" dirty="0"/>
          </a:p>
          <a:p>
            <a:pPr lvl="0"/>
            <a:r>
              <a:rPr lang="uk-UA" sz="4500" dirty="0"/>
              <a:t>Влада відключає Інтернет. </a:t>
            </a:r>
            <a:endParaRPr lang="ru-RU" sz="4500" dirty="0"/>
          </a:p>
          <a:p>
            <a:pPr lvl="0"/>
            <a:r>
              <a:rPr lang="uk-UA" sz="4500" dirty="0"/>
              <a:t>Починається перехід частини лівійської армії на сторону опозиції.</a:t>
            </a:r>
            <a:endParaRPr lang="ru-RU" sz="4500" dirty="0"/>
          </a:p>
          <a:p>
            <a:pPr lvl="0"/>
            <a:r>
              <a:rPr lang="uk-UA" sz="4500" dirty="0"/>
              <a:t>В ніч </a:t>
            </a:r>
            <a:r>
              <a:rPr lang="uk-UA" sz="4500" dirty="0" err="1"/>
              <a:t>на</a:t>
            </a:r>
            <a:r>
              <a:rPr lang="uk-UA" sz="4500" dirty="0"/>
              <a:t> 18 березня Рада Безпеки ООН прийняла Резолюцію 1973 від 17 березня (по Нью-Йоркському часу), яка дозволяла застосування сили в Лівії, виключаючи наземне втручання. </a:t>
            </a:r>
            <a:endParaRPr lang="ru-RU" sz="4500" dirty="0"/>
          </a:p>
          <a:p>
            <a:endParaRPr lang="ru-RU" dirty="0"/>
          </a:p>
        </p:txBody>
      </p:sp>
      <p:pic>
        <p:nvPicPr>
          <p:cNvPr id="7171" name="Picture 3" descr="C:\Documents and Settings\Admin\Рабочий стол\ЛИВИЯ\РАБОТЫ НАД ОШИБКАМИ СУББОТА\використано\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484784"/>
            <a:ext cx="4320480" cy="4939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176730"/>
      </p:ext>
    </p:extLst>
  </p:cSld>
  <p:clrMapOvr>
    <a:masterClrMapping/>
  </p:clrMapOvr>
  <p:transition spd="slow">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b="1" dirty="0"/>
              <a:t>Закріплення – </a:t>
            </a:r>
            <a:r>
              <a:rPr lang="uk-UA" b="1" i="1" dirty="0"/>
              <a:t>16-18 квітня 2011 р. – 6 серпня 2011 р</a:t>
            </a:r>
            <a:r>
              <a:rPr lang="uk-UA" b="1" i="1" dirty="0" smtClean="0"/>
              <a:t>.</a:t>
            </a:r>
            <a:endParaRPr lang="ru-RU" dirty="0"/>
          </a:p>
        </p:txBody>
      </p:sp>
      <p:sp>
        <p:nvSpPr>
          <p:cNvPr id="3" name="Объект 2"/>
          <p:cNvSpPr>
            <a:spLocks noGrp="1"/>
          </p:cNvSpPr>
          <p:nvPr>
            <p:ph idx="1"/>
          </p:nvPr>
        </p:nvSpPr>
        <p:spPr/>
        <p:txBody>
          <a:bodyPr>
            <a:normAutofit/>
          </a:bodyPr>
          <a:lstStyle/>
          <a:p>
            <a:r>
              <a:rPr lang="uk-UA" sz="2400" dirty="0"/>
              <a:t> Стратегічна ситуація на 11 червня 2011 р.</a:t>
            </a:r>
            <a:endParaRPr lang="ru-RU" sz="2400" dirty="0"/>
          </a:p>
        </p:txBody>
      </p:sp>
      <p:pic>
        <p:nvPicPr>
          <p:cNvPr id="8196" name="Picture 4" descr="C:\Documents and Settings\Admin\Рабочий стол\ЛИВИЯ\РАБОТЫ НАД ОШИБКАМИ СУББОТА\використано\8.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988840"/>
            <a:ext cx="7136184" cy="4671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8888089"/>
      </p:ext>
    </p:extLst>
  </p:cSld>
  <p:clrMapOvr>
    <a:masterClrMapping/>
  </p:clrMapOvr>
  <p:transition spd="slow">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Picture 3" descr="C:\Documents and Settings\Admin\Рабочий стол\ЛИВИЯ\РАБОТЫ НАД ОШИБКАМИ СУББОТА\використано\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16632"/>
            <a:ext cx="8077550" cy="6406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6276028"/>
      </p:ext>
    </p:extLst>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Picture 2" descr="C:\Documents and Settings\Admin\Рабочий стол\ЛИВИЯ\РАБОТЫ НАД ОШИБКАМИ СУББОТА\використано\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5" y="135756"/>
            <a:ext cx="8277575" cy="6514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09979"/>
      </p:ext>
    </p:extLst>
  </p:cSld>
  <p:clrMapOvr>
    <a:masterClrMapping/>
  </p:clrMapOvr>
  <p:transition spd="slow">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Admin\Рабочий стол\ЛИВИЯ\РАБОТЫ НАД ОШИБКАМИ СУББОТА\використано\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1681" y="951332"/>
            <a:ext cx="2591569" cy="2591569"/>
          </a:xfrm>
          <a:prstGeom prst="rect">
            <a:avLst/>
          </a:prstGeom>
          <a:ln>
            <a:noFill/>
          </a:ln>
          <a:effectLst>
            <a:softEdge rad="112500"/>
          </a:effectLst>
        </p:spPr>
      </p:pic>
      <p:sp>
        <p:nvSpPr>
          <p:cNvPr id="2" name="Заголовок 1"/>
          <p:cNvSpPr>
            <a:spLocks noGrp="1"/>
          </p:cNvSpPr>
          <p:nvPr>
            <p:ph type="title"/>
          </p:nvPr>
        </p:nvSpPr>
        <p:spPr/>
        <p:txBody>
          <a:bodyPr>
            <a:normAutofit fontScale="90000"/>
          </a:bodyPr>
          <a:lstStyle/>
          <a:p>
            <a:r>
              <a:rPr lang="ru-RU" dirty="0"/>
              <a:t/>
            </a:r>
            <a:br>
              <a:rPr lang="ru-RU" dirty="0"/>
            </a:br>
            <a:r>
              <a:rPr lang="uk-UA" b="1" dirty="0"/>
              <a:t>Деескалація – </a:t>
            </a:r>
            <a:r>
              <a:rPr lang="uk-UA" b="1" i="1" dirty="0"/>
              <a:t>6 серпня 2011 р. – 20 жовтня 2011 р.</a:t>
            </a:r>
            <a:r>
              <a:rPr lang="ru-RU" dirty="0"/>
              <a:t/>
            </a:r>
            <a:br>
              <a:rPr lang="ru-RU" dirty="0"/>
            </a:br>
            <a:endParaRPr lang="ru-RU" dirty="0"/>
          </a:p>
        </p:txBody>
      </p:sp>
      <p:sp>
        <p:nvSpPr>
          <p:cNvPr id="3" name="Объект 2"/>
          <p:cNvSpPr>
            <a:spLocks noGrp="1"/>
          </p:cNvSpPr>
          <p:nvPr>
            <p:ph idx="1"/>
          </p:nvPr>
        </p:nvSpPr>
        <p:spPr>
          <a:xfrm>
            <a:off x="457200" y="1600201"/>
            <a:ext cx="4474840" cy="4525963"/>
          </a:xfrm>
        </p:spPr>
        <p:txBody>
          <a:bodyPr>
            <a:normAutofit fontScale="55000" lnSpcReduction="20000"/>
          </a:bodyPr>
          <a:lstStyle/>
          <a:p>
            <a:pPr lvl="0"/>
            <a:r>
              <a:rPr lang="uk-UA" dirty="0"/>
              <a:t>Зниження наступальної здатності військ </a:t>
            </a:r>
            <a:r>
              <a:rPr lang="uk-UA" dirty="0" err="1"/>
              <a:t>Каддафі</a:t>
            </a:r>
            <a:r>
              <a:rPr lang="uk-UA" dirty="0"/>
              <a:t>; </a:t>
            </a:r>
            <a:endParaRPr lang="ru-RU" dirty="0"/>
          </a:p>
          <a:p>
            <a:pPr lvl="0"/>
            <a:r>
              <a:rPr lang="uk-UA" dirty="0"/>
              <a:t>Активізація авіації і флоту країн НАТО;</a:t>
            </a:r>
            <a:endParaRPr lang="ru-RU" dirty="0"/>
          </a:p>
          <a:p>
            <a:pPr lvl="0"/>
            <a:r>
              <a:rPr lang="uk-UA" dirty="0"/>
              <a:t>Співвідношення сил в Лівії значно змінилося.</a:t>
            </a:r>
            <a:endParaRPr lang="ru-RU" dirty="0"/>
          </a:p>
          <a:p>
            <a:pPr lvl="0"/>
            <a:r>
              <a:rPr lang="uk-UA" dirty="0"/>
              <a:t> Збільшення сил революціонерів за рахунок добровольців з Тріполі, Ель-Завії, </a:t>
            </a:r>
            <a:r>
              <a:rPr lang="uk-UA" dirty="0" err="1"/>
              <a:t>Сормана</a:t>
            </a:r>
            <a:r>
              <a:rPr lang="uk-UA" dirty="0"/>
              <a:t>, а також лівійців із-за кордону. </a:t>
            </a:r>
            <a:endParaRPr lang="ru-RU" dirty="0"/>
          </a:p>
          <a:p>
            <a:pPr lvl="0"/>
            <a:r>
              <a:rPr lang="uk-UA" dirty="0"/>
              <a:t>21 серпня - за підтримки Північноатлантичного альянсу сили ПНР взяли столицю країни, Тріполі.</a:t>
            </a:r>
            <a:endParaRPr lang="ru-RU" dirty="0"/>
          </a:p>
          <a:p>
            <a:pPr lvl="0"/>
            <a:r>
              <a:rPr lang="uk-UA" dirty="0"/>
              <a:t>ПНР визнали легітимним більше 60 держав світу. </a:t>
            </a:r>
            <a:endParaRPr lang="ru-RU" dirty="0"/>
          </a:p>
          <a:p>
            <a:pPr lvl="0"/>
            <a:r>
              <a:rPr lang="uk-UA" dirty="0"/>
              <a:t>19 жовтня – захоплення м. Сирт, останній оплот прихильників горезвісного полковника.</a:t>
            </a:r>
            <a:endParaRPr lang="ru-RU" dirty="0"/>
          </a:p>
          <a:p>
            <a:pPr lvl="0"/>
            <a:r>
              <a:rPr lang="uk-UA" dirty="0" smtClean="0"/>
              <a:t>20 </a:t>
            </a:r>
            <a:r>
              <a:rPr lang="uk-UA" dirty="0"/>
              <a:t>жовтня – смерть </a:t>
            </a:r>
            <a:r>
              <a:rPr lang="uk-UA" dirty="0" err="1"/>
              <a:t>Муаммара</a:t>
            </a:r>
            <a:r>
              <a:rPr lang="uk-UA" dirty="0"/>
              <a:t> </a:t>
            </a:r>
            <a:r>
              <a:rPr lang="uk-UA" dirty="0" err="1"/>
              <a:t>Каддафі</a:t>
            </a:r>
            <a:r>
              <a:rPr lang="uk-UA" dirty="0"/>
              <a:t>. </a:t>
            </a:r>
            <a:endParaRPr lang="ru-RU" dirty="0"/>
          </a:p>
          <a:p>
            <a:endParaRPr lang="ru-RU" dirty="0"/>
          </a:p>
        </p:txBody>
      </p:sp>
      <p:sp>
        <p:nvSpPr>
          <p:cNvPr id="7" name="Знак запрета 6"/>
          <p:cNvSpPr/>
          <p:nvPr/>
        </p:nvSpPr>
        <p:spPr>
          <a:xfrm>
            <a:off x="7048389" y="1239004"/>
            <a:ext cx="1927349" cy="2016224"/>
          </a:xfrm>
          <a:prstGeom prst="noSmoking">
            <a:avLst>
              <a:gd name="adj" fmla="val 7008"/>
            </a:avLst>
          </a:prstGeom>
          <a:ln/>
        </p:spPr>
        <p:style>
          <a:lnRef idx="3">
            <a:schemeClr val="lt1"/>
          </a:lnRef>
          <a:fillRef idx="1">
            <a:schemeClr val="accent2"/>
          </a:fillRef>
          <a:effectRef idx="1">
            <a:schemeClr val="accent2"/>
          </a:effectRef>
          <a:fontRef idx="minor">
            <a:schemeClr val="lt1"/>
          </a:fontRef>
        </p:style>
        <p:txBody>
          <a:bodyPr rtlCol="0" anchor="ctr"/>
          <a:lstStyle/>
          <a:p>
            <a:pPr algn="ctr"/>
            <a:endParaRPr lang="ru-RU">
              <a:solidFill>
                <a:schemeClr val="tx1"/>
              </a:solidFill>
            </a:endParaRPr>
          </a:p>
        </p:txBody>
      </p:sp>
      <p:pic>
        <p:nvPicPr>
          <p:cNvPr id="9219" name="Picture 3" descr="C:\Documents and Settings\Admin\Рабочий стол\ЛИВИЯ\РАБОТЫ НАД ОШИБКАМИ СУББОТА\використано\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3878" y="3542901"/>
            <a:ext cx="2321860" cy="32942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06701549"/>
      </p:ext>
    </p:extLst>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a:r>
              <a:rPr lang="uk-UA" b="1" dirty="0"/>
              <a:t>Врегулювання або вирішення(закінчення) – </a:t>
            </a:r>
            <a:r>
              <a:rPr lang="uk-UA" b="1" i="1" dirty="0"/>
              <a:t>20 жовтня 2011 р. – до цього часу</a:t>
            </a:r>
            <a:r>
              <a:rPr lang="uk-UA" b="1" i="1" dirty="0" smtClean="0"/>
              <a:t>.</a:t>
            </a:r>
            <a:endParaRPr lang="ru-RU" i="1" dirty="0"/>
          </a:p>
        </p:txBody>
      </p:sp>
      <p:sp>
        <p:nvSpPr>
          <p:cNvPr id="3" name="Объект 2"/>
          <p:cNvSpPr>
            <a:spLocks noGrp="1"/>
          </p:cNvSpPr>
          <p:nvPr>
            <p:ph idx="1"/>
          </p:nvPr>
        </p:nvSpPr>
        <p:spPr/>
        <p:txBody>
          <a:bodyPr>
            <a:normAutofit fontScale="77500" lnSpcReduction="20000"/>
          </a:bodyPr>
          <a:lstStyle/>
          <a:p>
            <a:pPr lvl="0"/>
            <a:endParaRPr lang="uk-UA" dirty="0" smtClean="0"/>
          </a:p>
          <a:p>
            <a:pPr lvl="0"/>
            <a:r>
              <a:rPr lang="uk-UA" dirty="0" smtClean="0"/>
              <a:t>Інфраструктура </a:t>
            </a:r>
            <a:r>
              <a:rPr lang="uk-UA" dirty="0"/>
              <a:t>знаходиться у задовільному стані, тобто основні інфраструктурні об’єкти не були пошкоджені або ж зруйновані.</a:t>
            </a:r>
            <a:endParaRPr lang="ru-RU" dirty="0"/>
          </a:p>
          <a:p>
            <a:pPr lvl="0"/>
            <a:r>
              <a:rPr lang="uk-UA" dirty="0"/>
              <a:t>Налагоджується постачання палива та електроенергії.</a:t>
            </a:r>
            <a:endParaRPr lang="ru-RU" dirty="0"/>
          </a:p>
          <a:p>
            <a:pPr lvl="0"/>
            <a:r>
              <a:rPr lang="uk-UA" dirty="0"/>
              <a:t>Одними із основних проблем є розповсюдження зброї та порушення прав людини.</a:t>
            </a:r>
            <a:endParaRPr lang="ru-RU" dirty="0"/>
          </a:p>
          <a:p>
            <a:pPr lvl="0"/>
            <a:r>
              <a:rPr lang="uk-UA" dirty="0"/>
              <a:t>За пропозицією Генерального секретаря створено програму підтримки Лівії, яка розрахована на 3 місяці.</a:t>
            </a:r>
            <a:endParaRPr lang="ru-RU" dirty="0"/>
          </a:p>
          <a:p>
            <a:pPr lvl="0"/>
            <a:r>
              <a:rPr lang="uk-UA" dirty="0"/>
              <a:t>Планування разом з лівійцями програми щодо довгострокової підтримки ООН Лівії.</a:t>
            </a:r>
            <a:endParaRPr lang="ru-RU" dirty="0"/>
          </a:p>
          <a:p>
            <a:endParaRPr lang="ru-RU" dirty="0"/>
          </a:p>
        </p:txBody>
      </p:sp>
    </p:spTree>
    <p:extLst>
      <p:ext uri="{BB962C8B-B14F-4D97-AF65-F5344CB8AC3E}">
        <p14:creationId xmlns:p14="http://schemas.microsoft.com/office/powerpoint/2010/main" val="2764631949"/>
      </p:ext>
    </p:extLst>
  </p:cSld>
  <p:clrMapOvr>
    <a:masterClrMapping/>
  </p:clrMapOvr>
  <p:transition spd="slow">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60648"/>
            <a:ext cx="8352928" cy="1143000"/>
          </a:xfrm>
        </p:spPr>
        <p:style>
          <a:lnRef idx="1">
            <a:schemeClr val="accent5"/>
          </a:lnRef>
          <a:fillRef idx="3">
            <a:schemeClr val="accent5"/>
          </a:fillRef>
          <a:effectRef idx="2">
            <a:schemeClr val="accent5"/>
          </a:effectRef>
          <a:fontRef idx="minor">
            <a:schemeClr val="lt1"/>
          </a:fontRef>
        </p:style>
        <p:txBody>
          <a:bodyPr>
            <a:normAutofit fontScale="90000"/>
          </a:bodyPr>
          <a:lstStyle/>
          <a:p>
            <a:r>
              <a:rPr lang="uk-UA" dirty="0" smtClean="0"/>
              <a:t>Графік інтенсивності військових дій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2136703"/>
              </p:ext>
            </p:extLst>
          </p:nvPr>
        </p:nvGraphicFramePr>
        <p:xfrm>
          <a:off x="323528" y="1340768"/>
          <a:ext cx="8363272" cy="478539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25463988"/>
      </p:ext>
    </p:extLst>
  </p:cSld>
  <p:clrMapOvr>
    <a:masterClrMapping/>
  </p:clrMapOvr>
  <p:transition spd="slow">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u="sng" dirty="0"/>
              <a:t>Інтенсивність перетікання конфлікту, співвідношення </a:t>
            </a:r>
            <a:r>
              <a:rPr lang="uk-UA" b="1" u="sng" dirty="0" smtClean="0"/>
              <a:t>сил</a:t>
            </a:r>
            <a:endParaRPr lang="ru-RU" dirty="0"/>
          </a:p>
        </p:txBody>
      </p:sp>
      <p:pic>
        <p:nvPicPr>
          <p:cNvPr id="4" name="Объект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83568" y="1484784"/>
            <a:ext cx="7920880" cy="5184576"/>
          </a:xfrm>
          <a:prstGeom prst="rect">
            <a:avLst/>
          </a:prstGeom>
        </p:spPr>
      </p:pic>
    </p:spTree>
    <p:extLst>
      <p:ext uri="{BB962C8B-B14F-4D97-AF65-F5344CB8AC3E}">
        <p14:creationId xmlns:p14="http://schemas.microsoft.com/office/powerpoint/2010/main" val="714096006"/>
      </p:ext>
    </p:extLst>
  </p:cSld>
  <p:clrMapOvr>
    <a:masterClrMapping/>
  </p:clrMapOvr>
  <p:transition spd="slow">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42" name="Picture 2" descr="C:\Documents and Settings\Admin\Рабочий стол\ЛИВИЯ\РАБОТЫ НАД ОШИБКАМИ СУББОТА\використано\35960747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55588"/>
            <a:ext cx="8229600" cy="6602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244933"/>
      </p:ext>
    </p:extLst>
  </p:cSld>
  <p:clrMapOvr>
    <a:masterClrMapping/>
  </p:clrMapOvr>
  <p:transition spd="slow">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dk1"/>
          </a:lnRef>
          <a:fillRef idx="2">
            <a:schemeClr val="dk1"/>
          </a:fillRef>
          <a:effectRef idx="1">
            <a:schemeClr val="dk1"/>
          </a:effectRef>
          <a:fontRef idx="minor">
            <a:schemeClr val="dk1"/>
          </a:fontRef>
        </p:style>
        <p:txBody>
          <a:bodyPr/>
          <a:lstStyle/>
          <a:p>
            <a:r>
              <a:rPr lang="uk-UA" dirty="0" smtClean="0">
                <a:effectLst>
                  <a:outerShdw blurRad="38100" dist="38100" dir="2700000" algn="tl">
                    <a:srgbClr val="000000">
                      <a:alpha val="43137"/>
                    </a:srgbClr>
                  </a:outerShdw>
                </a:effectLst>
              </a:rPr>
              <a:t>Співвідношення сил</a:t>
            </a:r>
            <a:endParaRPr lang="ru-RU" dirty="0">
              <a:effectLst>
                <a:outerShdw blurRad="38100" dist="38100" dir="2700000" algn="tl">
                  <a:srgbClr val="000000">
                    <a:alpha val="43137"/>
                  </a:srgbClr>
                </a:outerShdw>
              </a:effectLst>
            </a:endParaRPr>
          </a:p>
        </p:txBody>
      </p:sp>
      <p:sp>
        <p:nvSpPr>
          <p:cNvPr id="3" name="Объект 2"/>
          <p:cNvSpPr>
            <a:spLocks noGrp="1"/>
          </p:cNvSpPr>
          <p:nvPr>
            <p:ph idx="1"/>
          </p:nvPr>
        </p:nvSpPr>
        <p:spPr/>
        <p:txBody>
          <a:bodyPr/>
          <a:lstStyle/>
          <a:p>
            <a:r>
              <a:rPr lang="uk-UA" dirty="0" smtClean="0"/>
              <a:t>З </a:t>
            </a:r>
            <a:r>
              <a:rPr lang="uk-UA" dirty="0"/>
              <a:t>урахуванням бойових можливостей зброї </a:t>
            </a:r>
            <a:r>
              <a:rPr lang="uk-UA" dirty="0">
                <a:effectLst>
                  <a:outerShdw blurRad="38100" dist="38100" dir="2700000" algn="tl">
                    <a:srgbClr val="000000">
                      <a:alpha val="43137"/>
                    </a:srgbClr>
                  </a:outerShdw>
                </a:effectLst>
              </a:rPr>
              <a:t>співвідношення сил</a:t>
            </a:r>
            <a:r>
              <a:rPr lang="uk-UA" dirty="0"/>
              <a:t>, на думку експертів, було </a:t>
            </a:r>
            <a:r>
              <a:rPr lang="uk-UA" dirty="0">
                <a:solidFill>
                  <a:schemeClr val="tx1"/>
                </a:solidFill>
                <a:effectLst>
                  <a:outerShdw blurRad="38100" dist="38100" dir="2700000" algn="tl">
                    <a:srgbClr val="000000">
                      <a:alpha val="43137"/>
                    </a:srgbClr>
                  </a:outerShdw>
                </a:effectLst>
              </a:rPr>
              <a:t>не менш </a:t>
            </a:r>
            <a:r>
              <a:rPr lang="uk-UA" dirty="0" smtClean="0">
                <a:solidFill>
                  <a:schemeClr val="tx1"/>
                </a:solidFill>
                <a:effectLst>
                  <a:outerShdw blurRad="38100" dist="38100" dir="2700000" algn="tl">
                    <a:srgbClr val="000000">
                      <a:alpha val="43137"/>
                    </a:srgbClr>
                  </a:outerShdw>
                </a:effectLst>
              </a:rPr>
              <a:t>1:20</a:t>
            </a:r>
            <a:endParaRPr lang="ru-RU" dirty="0">
              <a:solidFill>
                <a:schemeClr val="tx1"/>
              </a:solidFill>
              <a:effectLst>
                <a:outerShdw blurRad="38100" dist="38100" dir="2700000" algn="tl">
                  <a:srgbClr val="000000">
                    <a:alpha val="43137"/>
                  </a:srgbClr>
                </a:outerShdw>
              </a:effectLst>
            </a:endParaRPr>
          </a:p>
          <a:p>
            <a:pPr marL="0" indent="0">
              <a:buNone/>
            </a:pPr>
            <a:endParaRPr lang="ru-RU" dirty="0"/>
          </a:p>
        </p:txBody>
      </p:sp>
    </p:spTree>
    <p:extLst>
      <p:ext uri="{BB962C8B-B14F-4D97-AF65-F5344CB8AC3E}">
        <p14:creationId xmlns:p14="http://schemas.microsoft.com/office/powerpoint/2010/main" val="3824900859"/>
      </p:ext>
    </p:extLst>
  </p:cSld>
  <p:clrMapOvr>
    <a:masterClrMapping/>
  </p:clrMapOvr>
  <p:transition spd="slow">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4"/>
          </a:lnRef>
          <a:fillRef idx="1">
            <a:schemeClr val="lt1"/>
          </a:fillRef>
          <a:effectRef idx="0">
            <a:schemeClr val="accent4"/>
          </a:effectRef>
          <a:fontRef idx="minor">
            <a:schemeClr val="dk1"/>
          </a:fontRef>
        </p:style>
        <p:txBody>
          <a:bodyPr>
            <a:normAutofit fontScale="90000"/>
          </a:bodyPr>
          <a:lstStyle/>
          <a:p>
            <a:r>
              <a:rPr lang="uk-UA" b="1" dirty="0"/>
              <a:t>Якісні показники військової сили </a:t>
            </a:r>
            <a:r>
              <a:rPr lang="uk-UA" b="1" dirty="0" smtClean="0"/>
              <a:t>сторін</a:t>
            </a:r>
            <a:endParaRPr lang="ru-RU" dirty="0"/>
          </a:p>
        </p:txBody>
      </p:sp>
      <p:sp>
        <p:nvSpPr>
          <p:cNvPr id="3" name="Объект 2"/>
          <p:cNvSpPr>
            <a:spLocks noGrp="1"/>
          </p:cNvSpPr>
          <p:nvPr>
            <p:ph idx="1"/>
          </p:nvPr>
        </p:nvSpPr>
        <p:spPr/>
        <p:txBody>
          <a:bodyPr>
            <a:normAutofit fontScale="77500" lnSpcReduction="20000"/>
          </a:bodyPr>
          <a:lstStyle/>
          <a:p>
            <a:r>
              <a:rPr lang="uk-UA" dirty="0"/>
              <a:t>Відмінною особливістю </a:t>
            </a:r>
            <a:r>
              <a:rPr lang="uk-UA" dirty="0" err="1"/>
              <a:t>лоялістів</a:t>
            </a:r>
            <a:r>
              <a:rPr lang="uk-UA" dirty="0"/>
              <a:t> є те, що у них є ядро. </a:t>
            </a:r>
            <a:endParaRPr lang="uk-UA" dirty="0" smtClean="0"/>
          </a:p>
          <a:p>
            <a:r>
              <a:rPr lang="uk-UA" dirty="0"/>
              <a:t>У лівійській кампанії саме бригади синів </a:t>
            </a:r>
            <a:r>
              <a:rPr lang="uk-UA" dirty="0" err="1"/>
              <a:t>Каддафі</a:t>
            </a:r>
            <a:r>
              <a:rPr lang="uk-UA" dirty="0"/>
              <a:t> стали такою </a:t>
            </a:r>
            <a:r>
              <a:rPr lang="uk-UA" dirty="0" err="1"/>
              <a:t>„палочкой-выручалочкою</a:t>
            </a:r>
            <a:r>
              <a:rPr lang="uk-UA" dirty="0"/>
              <a:t>”.</a:t>
            </a:r>
            <a:endParaRPr lang="ru-RU" dirty="0"/>
          </a:p>
          <a:p>
            <a:r>
              <a:rPr lang="uk-UA" dirty="0"/>
              <a:t>У заколотників таких підрозділів </a:t>
            </a:r>
            <a:r>
              <a:rPr lang="uk-UA" dirty="0" smtClean="0"/>
              <a:t>немає</a:t>
            </a:r>
          </a:p>
          <a:p>
            <a:r>
              <a:rPr lang="uk-UA" dirty="0"/>
              <a:t>Ісламісти Лівії надто різнорідні за своїм етнічним і політичному </a:t>
            </a:r>
            <a:r>
              <a:rPr lang="uk-UA" dirty="0" smtClean="0"/>
              <a:t>складом</a:t>
            </a:r>
          </a:p>
          <a:p>
            <a:r>
              <a:rPr lang="uk-UA" dirty="0" err="1" smtClean="0"/>
              <a:t>Місуратскі</a:t>
            </a:r>
            <a:r>
              <a:rPr lang="uk-UA" dirty="0" smtClean="0"/>
              <a:t> </a:t>
            </a:r>
            <a:r>
              <a:rPr lang="uk-UA" dirty="0"/>
              <a:t>бойовики значно більш організовані і піддаються управлінню.</a:t>
            </a:r>
            <a:endParaRPr lang="ru-RU" dirty="0"/>
          </a:p>
          <a:p>
            <a:r>
              <a:rPr lang="uk-UA" dirty="0" smtClean="0"/>
              <a:t>У </a:t>
            </a:r>
            <a:r>
              <a:rPr lang="uk-UA" dirty="0" err="1" smtClean="0"/>
              <a:t>бенгазійцев</a:t>
            </a:r>
            <a:r>
              <a:rPr lang="uk-UA" dirty="0" smtClean="0"/>
              <a:t> </a:t>
            </a:r>
            <a:r>
              <a:rPr lang="uk-UA" dirty="0"/>
              <a:t>погана дисципліна і дуже слабке </a:t>
            </a:r>
            <a:r>
              <a:rPr lang="uk-UA" dirty="0" smtClean="0"/>
              <a:t>командування</a:t>
            </a:r>
          </a:p>
          <a:p>
            <a:r>
              <a:rPr lang="uk-UA" dirty="0" smtClean="0"/>
              <a:t>Досить </a:t>
            </a:r>
            <a:r>
              <a:rPr lang="uk-UA" dirty="0"/>
              <a:t>ефективне використання старих і сучасних маскувальних технологій</a:t>
            </a:r>
            <a:r>
              <a:rPr lang="uk-UA" dirty="0" smtClean="0"/>
              <a:t>. (тактика використання системи ППО)</a:t>
            </a:r>
          </a:p>
          <a:p>
            <a:endParaRPr lang="uk-UA" dirty="0" smtClean="0"/>
          </a:p>
          <a:p>
            <a:pPr marL="0" indent="0">
              <a:buNone/>
            </a:pPr>
            <a:endParaRPr lang="ru-RU" dirty="0"/>
          </a:p>
        </p:txBody>
      </p:sp>
    </p:spTree>
    <p:extLst>
      <p:ext uri="{BB962C8B-B14F-4D97-AF65-F5344CB8AC3E}">
        <p14:creationId xmlns:p14="http://schemas.microsoft.com/office/powerpoint/2010/main" val="3128509719"/>
      </p:ext>
    </p:extLst>
  </p:cSld>
  <p:clrMapOvr>
    <a:masterClrMapping/>
  </p:clrMapOvr>
  <p:transition spd="slow">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lstStyle/>
          <a:p>
            <a:r>
              <a:rPr lang="uk-UA" dirty="0" smtClean="0"/>
              <a:t>Людські втрати</a:t>
            </a:r>
            <a:endParaRPr lang="ru-RU" dirty="0"/>
          </a:p>
        </p:txBody>
      </p:sp>
      <p:sp>
        <p:nvSpPr>
          <p:cNvPr id="3" name="Объект 2"/>
          <p:cNvSpPr>
            <a:spLocks noGrp="1"/>
          </p:cNvSpPr>
          <p:nvPr>
            <p:ph idx="1"/>
          </p:nvPr>
        </p:nvSpPr>
        <p:spPr/>
        <p:txBody>
          <a:bodyPr>
            <a:normAutofit fontScale="25000" lnSpcReduction="20000"/>
          </a:bodyPr>
          <a:lstStyle/>
          <a:p>
            <a:r>
              <a:rPr lang="uk-UA" sz="7200" dirty="0"/>
              <a:t>Дивним для армії з найсучаснішими засобами розвідки є факт поразки «своїх», що раз у раз траплялося на лівійської війні. </a:t>
            </a:r>
            <a:r>
              <a:rPr lang="uk-UA" sz="7200" dirty="0" smtClean="0"/>
              <a:t>У </a:t>
            </a:r>
            <a:r>
              <a:rPr lang="uk-UA" sz="7200" dirty="0"/>
              <a:t>Тріполі були застосовані вакуумні бомби, названі через здатність створювати надпотужну вибухову хвилю і випалювати кисень на великих площах до стану, близького до вакууму. Людина в районі вибуху такої бомби отримує жахливі травми. Ця зброя була оголошено ООН «негуманним способом ведення війни, що викликають надмірні страждання». Вага деяких бомб, скинутих на Лівію, становила близько двох тонн.</a:t>
            </a:r>
            <a:endParaRPr lang="ru-RU" sz="7200" dirty="0"/>
          </a:p>
          <a:p>
            <a:endParaRPr lang="ru-RU" sz="7200" dirty="0"/>
          </a:p>
          <a:p>
            <a:r>
              <a:rPr lang="uk-UA" sz="7200" dirty="0" smtClean="0"/>
              <a:t>Вперше </a:t>
            </a:r>
            <a:r>
              <a:rPr lang="uk-UA" sz="7200" dirty="0"/>
              <a:t>в бойових умовах збройні сили США і НАТО використовували уранову </a:t>
            </a:r>
            <a:r>
              <a:rPr lang="uk-UA" sz="7200" dirty="0" smtClean="0"/>
              <a:t>зброю.</a:t>
            </a:r>
          </a:p>
          <a:p>
            <a:r>
              <a:rPr lang="uk-UA" sz="7200" dirty="0"/>
              <a:t>Німецький військовий експерт розповів на закритому засіданні бундестагу, з посиланням на надійні джерела, що втрати британських спецслужб в Лівії не 35 солдатів, як оголошено міністерством оборони Великобританії, а від 1 500 до 2 000 осіб. Це і є основна причина, чому британський уряд наказав своїм військам достроково залишити Лівію.</a:t>
            </a:r>
            <a:endParaRPr lang="ru-RU" sz="7200" dirty="0"/>
          </a:p>
          <a:p>
            <a:r>
              <a:rPr lang="uk-UA" sz="7200" dirty="0" smtClean="0"/>
              <a:t>Кількість загиблих </a:t>
            </a:r>
            <a:r>
              <a:rPr lang="uk-UA" sz="7200" dirty="0"/>
              <a:t>французьких солдатів - між 200 і 500, США - не менше 200 осіб, Катар - понад 700 осіб. Щоправда, ці цифри не були оголошені в засобах масової інформації і навіть не обговорюються (відомий прийом Заходу ще з досвіду в Іраку, Афганістані).</a:t>
            </a:r>
            <a:endParaRPr lang="ru-RU" sz="7200" dirty="0"/>
          </a:p>
          <a:p>
            <a:endParaRPr lang="uk-UA" sz="5600" dirty="0" smtClean="0"/>
          </a:p>
          <a:p>
            <a:endParaRPr lang="ru-RU" sz="5600" dirty="0"/>
          </a:p>
          <a:p>
            <a:endParaRPr lang="ru-RU" dirty="0"/>
          </a:p>
        </p:txBody>
      </p:sp>
    </p:spTree>
    <p:extLst>
      <p:ext uri="{BB962C8B-B14F-4D97-AF65-F5344CB8AC3E}">
        <p14:creationId xmlns:p14="http://schemas.microsoft.com/office/powerpoint/2010/main" val="403680297"/>
      </p:ext>
    </p:extLst>
  </p:cSld>
  <p:clrMapOvr>
    <a:masterClrMapping/>
  </p:clrMapOvr>
  <p:transition spd="slow">
    <p:wip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noAutofit/>
          </a:bodyPr>
          <a:lstStyle/>
          <a:p>
            <a:r>
              <a:rPr lang="ru-RU" sz="3200" b="1" dirty="0" err="1"/>
              <a:t>Постконфліктне</a:t>
            </a:r>
            <a:r>
              <a:rPr lang="ru-RU" sz="3200" b="1" dirty="0"/>
              <a:t> </a:t>
            </a:r>
            <a:r>
              <a:rPr lang="ru-RU" sz="3200" b="1" dirty="0" err="1"/>
              <a:t>будівництво</a:t>
            </a:r>
            <a:r>
              <a:rPr lang="ru-RU" sz="3200" b="1" dirty="0"/>
              <a:t> </a:t>
            </a:r>
            <a:r>
              <a:rPr lang="ru-RU" sz="3200" b="1" dirty="0" err="1"/>
              <a:t>або</a:t>
            </a:r>
            <a:r>
              <a:rPr lang="ru-RU" sz="3200" b="1" dirty="0"/>
              <a:t> </a:t>
            </a:r>
            <a:r>
              <a:rPr lang="ru-RU" sz="3200" b="1" dirty="0" err="1"/>
              <a:t>примирення</a:t>
            </a:r>
            <a:r>
              <a:rPr lang="uk-UA" sz="3200" b="1" dirty="0"/>
              <a:t> – поточний стан ситуації в Лівії</a:t>
            </a:r>
            <a:endParaRPr lang="ru-RU" sz="3200" dirty="0"/>
          </a:p>
        </p:txBody>
      </p:sp>
      <p:sp>
        <p:nvSpPr>
          <p:cNvPr id="3" name="Объект 2"/>
          <p:cNvSpPr>
            <a:spLocks noGrp="1"/>
          </p:cNvSpPr>
          <p:nvPr>
            <p:ph idx="1"/>
          </p:nvPr>
        </p:nvSpPr>
        <p:spPr>
          <a:xfrm>
            <a:off x="395536" y="1484784"/>
            <a:ext cx="8229600" cy="4525963"/>
          </a:xfrm>
        </p:spPr>
        <p:txBody>
          <a:bodyPr>
            <a:normAutofit fontScale="32500" lnSpcReduction="20000"/>
          </a:bodyPr>
          <a:lstStyle/>
          <a:p>
            <a:pPr marL="514350" lvl="0" indent="-514350">
              <a:buFont typeface="+mj-lt"/>
              <a:buAutoNum type="arabicPeriod"/>
            </a:pPr>
            <a:r>
              <a:rPr lang="uk-UA" sz="6200" dirty="0" smtClean="0"/>
              <a:t>Численні </a:t>
            </a:r>
            <a:r>
              <a:rPr lang="uk-UA" sz="6200" dirty="0"/>
              <a:t>випадки порушення прав людей, затриманих повстанцями за підозрою у </a:t>
            </a:r>
            <a:r>
              <a:rPr lang="uk-UA" sz="6200" dirty="0" err="1"/>
              <a:t>найманстві</a:t>
            </a:r>
            <a:r>
              <a:rPr lang="uk-UA" sz="6200" dirty="0"/>
              <a:t> та лояльності </a:t>
            </a:r>
            <a:r>
              <a:rPr lang="uk-UA" sz="6200" dirty="0" err="1"/>
              <a:t>Каддафі</a:t>
            </a:r>
            <a:r>
              <a:rPr lang="uk-UA" sz="6200" dirty="0"/>
              <a:t>. Влада запевняє, що не контролює ситуацію повністю. Н</a:t>
            </a:r>
            <a:r>
              <a:rPr lang="ru-RU" sz="6200" dirty="0" err="1"/>
              <a:t>адходять</a:t>
            </a:r>
            <a:r>
              <a:rPr lang="ru-RU" sz="6200" dirty="0"/>
              <a:t> </a:t>
            </a:r>
            <a:r>
              <a:rPr lang="ru-RU" sz="6200" dirty="0" err="1"/>
              <a:t>повідомлення</a:t>
            </a:r>
            <a:r>
              <a:rPr lang="ru-RU" sz="6200" dirty="0"/>
              <a:t> про </a:t>
            </a:r>
            <a:r>
              <a:rPr lang="ru-RU" sz="6200" dirty="0" err="1"/>
              <a:t>знайдені</a:t>
            </a:r>
            <a:r>
              <a:rPr lang="ru-RU" sz="6200" dirty="0"/>
              <a:t> </a:t>
            </a:r>
            <a:r>
              <a:rPr lang="ru-RU" sz="6200" dirty="0" err="1"/>
              <a:t>поховання</a:t>
            </a:r>
            <a:r>
              <a:rPr lang="ru-RU" sz="6200" dirty="0"/>
              <a:t> </a:t>
            </a:r>
            <a:r>
              <a:rPr lang="ru-RU" sz="6200" dirty="0" err="1"/>
              <a:t>страчених</a:t>
            </a:r>
            <a:r>
              <a:rPr lang="ru-RU" sz="6200" dirty="0"/>
              <a:t> </a:t>
            </a:r>
            <a:r>
              <a:rPr lang="ru-RU" sz="6200" dirty="0" err="1"/>
              <a:t>прихильників</a:t>
            </a:r>
            <a:r>
              <a:rPr lang="ru-RU" sz="6200" dirty="0"/>
              <a:t> </a:t>
            </a:r>
            <a:r>
              <a:rPr lang="ru-RU" sz="6200" dirty="0" err="1"/>
              <a:t>Каддафі</a:t>
            </a:r>
            <a:r>
              <a:rPr lang="uk-UA" sz="6200" dirty="0"/>
              <a:t>. Окрім того відомим є факт страти чорношкірого населення в різних районах Лівії через те, що серед солдат </a:t>
            </a:r>
            <a:r>
              <a:rPr lang="uk-UA" sz="6200" dirty="0" err="1"/>
              <a:t>Каддафі</a:t>
            </a:r>
            <a:r>
              <a:rPr lang="uk-UA" sz="6200" dirty="0"/>
              <a:t> теж були представники негроїдної раси.</a:t>
            </a:r>
            <a:endParaRPr lang="ru-RU" sz="6200" dirty="0"/>
          </a:p>
          <a:p>
            <a:pPr marL="514350" lvl="0" indent="-514350">
              <a:buFont typeface="+mj-lt"/>
              <a:buAutoNum type="arabicPeriod"/>
            </a:pPr>
            <a:r>
              <a:rPr lang="uk-UA" sz="6200" dirty="0"/>
              <a:t>Складна ситуація у післявоєнному таборі повстанців - проявилися труднощі у організації та забезпеченні повстанців , тривають дебати про створення Уряду. скоєно замах на прем'єр міністра </a:t>
            </a:r>
            <a:r>
              <a:rPr lang="uk-UA" sz="6200" dirty="0" err="1"/>
              <a:t>Абдурахмана</a:t>
            </a:r>
            <a:r>
              <a:rPr lang="uk-UA" sz="6200" dirty="0"/>
              <a:t> </a:t>
            </a:r>
            <a:r>
              <a:rPr lang="uk-UA" sz="6200" dirty="0" err="1"/>
              <a:t>Аль-Кіба</a:t>
            </a:r>
            <a:r>
              <a:rPr lang="uk-UA" sz="6200" dirty="0"/>
              <a:t>. </a:t>
            </a:r>
            <a:endParaRPr lang="ru-RU" sz="6200" dirty="0"/>
          </a:p>
          <a:p>
            <a:pPr marL="514350" lvl="0" indent="-514350">
              <a:buFont typeface="+mj-lt"/>
              <a:buAutoNum type="arabicPeriod"/>
            </a:pPr>
            <a:r>
              <a:rPr lang="uk-UA" sz="6200" dirty="0"/>
              <a:t>Цілком ймовірно, що </a:t>
            </a:r>
            <a:r>
              <a:rPr lang="uk-UA" sz="6200" b="1" dirty="0"/>
              <a:t>ведеться підкилимна боротьба за владу</a:t>
            </a:r>
            <a:r>
              <a:rPr lang="uk-UA" sz="6200" dirty="0"/>
              <a:t>, яку поки не виставляють на показ. Проаналізувати її неможливо, та поки ми можемо спостерігати, що більшість посад отримали світські ліберали.</a:t>
            </a:r>
            <a:endParaRPr lang="ru-RU" sz="6200" dirty="0"/>
          </a:p>
          <a:p>
            <a:pPr marL="514350" lvl="0" indent="-514350">
              <a:buFont typeface="+mj-lt"/>
              <a:buAutoNum type="arabicPeriod"/>
            </a:pPr>
            <a:r>
              <a:rPr lang="uk-UA" sz="6200" dirty="0"/>
              <a:t>За допомогою ООН відновлення інфраструктури (нафто, водопроводів). Відновлення економічних  потужностей.</a:t>
            </a:r>
            <a:endParaRPr lang="ru-RU" sz="6200" dirty="0"/>
          </a:p>
          <a:p>
            <a:pPr marL="0" indent="0">
              <a:buNone/>
            </a:pPr>
            <a:endParaRPr lang="ru-RU" dirty="0"/>
          </a:p>
        </p:txBody>
      </p:sp>
    </p:spTree>
    <p:extLst>
      <p:ext uri="{BB962C8B-B14F-4D97-AF65-F5344CB8AC3E}">
        <p14:creationId xmlns:p14="http://schemas.microsoft.com/office/powerpoint/2010/main" val="538406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noAutofit/>
          </a:bodyPr>
          <a:lstStyle/>
          <a:p>
            <a:r>
              <a:rPr lang="ru-RU" sz="3200" b="1" dirty="0" err="1"/>
              <a:t>Постконфліктне</a:t>
            </a:r>
            <a:r>
              <a:rPr lang="ru-RU" sz="3200" b="1" dirty="0"/>
              <a:t> </a:t>
            </a:r>
            <a:r>
              <a:rPr lang="ru-RU" sz="3200" b="1" dirty="0" err="1"/>
              <a:t>будівництво</a:t>
            </a:r>
            <a:r>
              <a:rPr lang="ru-RU" sz="3200" b="1" dirty="0"/>
              <a:t> </a:t>
            </a:r>
            <a:r>
              <a:rPr lang="ru-RU" sz="3200" b="1" dirty="0" err="1"/>
              <a:t>або</a:t>
            </a:r>
            <a:r>
              <a:rPr lang="ru-RU" sz="3200" b="1" dirty="0"/>
              <a:t> </a:t>
            </a:r>
            <a:r>
              <a:rPr lang="ru-RU" sz="3200" b="1" dirty="0" err="1"/>
              <a:t>примирення</a:t>
            </a:r>
            <a:r>
              <a:rPr lang="uk-UA" sz="3200" b="1" dirty="0"/>
              <a:t> – поточний стан ситуації в Лівії</a:t>
            </a:r>
            <a:endParaRPr lang="ru-RU" sz="3200" dirty="0"/>
          </a:p>
        </p:txBody>
      </p:sp>
      <p:sp>
        <p:nvSpPr>
          <p:cNvPr id="3" name="Объект 2"/>
          <p:cNvSpPr>
            <a:spLocks noGrp="1"/>
          </p:cNvSpPr>
          <p:nvPr>
            <p:ph idx="1"/>
          </p:nvPr>
        </p:nvSpPr>
        <p:spPr/>
        <p:txBody>
          <a:bodyPr>
            <a:normAutofit fontScale="25000" lnSpcReduction="20000"/>
          </a:bodyPr>
          <a:lstStyle/>
          <a:p>
            <a:pPr marL="1143000" lvl="1" indent="-1143000">
              <a:buFont typeface="+mj-lt"/>
              <a:buAutoNum type="arabicPeriod" startAt="5"/>
            </a:pPr>
            <a:r>
              <a:rPr lang="uk-UA" sz="6800" dirty="0" smtClean="0"/>
              <a:t>Соціальна </a:t>
            </a:r>
            <a:r>
              <a:rPr lang="uk-UA" sz="6800" dirty="0"/>
              <a:t>криза. В</a:t>
            </a:r>
            <a:r>
              <a:rPr lang="ru-RU" sz="6800" dirty="0"/>
              <a:t> </a:t>
            </a:r>
            <a:r>
              <a:rPr lang="ru-RU" sz="6800" dirty="0" err="1"/>
              <a:t>країні</a:t>
            </a:r>
            <a:r>
              <a:rPr lang="ru-RU" sz="6800" dirty="0"/>
              <a:t> </a:t>
            </a:r>
            <a:r>
              <a:rPr lang="ru-RU" sz="6800" dirty="0" err="1"/>
              <a:t>орудують</a:t>
            </a:r>
            <a:r>
              <a:rPr lang="ru-RU" sz="6800" dirty="0"/>
              <a:t> </a:t>
            </a:r>
            <a:r>
              <a:rPr lang="ru-RU" sz="6800" dirty="0" err="1"/>
              <a:t>мародери</a:t>
            </a:r>
            <a:r>
              <a:rPr lang="ru-RU" sz="6800" dirty="0"/>
              <a:t>. З </a:t>
            </a:r>
            <a:r>
              <a:rPr lang="ru-RU" sz="6800" dirty="0" err="1"/>
              <a:t>регіонів</a:t>
            </a:r>
            <a:r>
              <a:rPr lang="ru-RU" sz="6800" dirty="0"/>
              <a:t> люди </a:t>
            </a:r>
            <a:r>
              <a:rPr lang="ru-RU" sz="6800" dirty="0" err="1"/>
              <a:t>їдуть</a:t>
            </a:r>
            <a:r>
              <a:rPr lang="ru-RU" sz="6800" dirty="0"/>
              <a:t> в </a:t>
            </a:r>
            <a:r>
              <a:rPr lang="ru-RU" sz="6800" dirty="0" err="1"/>
              <a:t>Тріполі</a:t>
            </a:r>
            <a:r>
              <a:rPr lang="ru-RU" sz="6800" dirty="0"/>
              <a:t> </a:t>
            </a:r>
            <a:r>
              <a:rPr lang="ru-RU" sz="6800" dirty="0" err="1"/>
              <a:t>красти</a:t>
            </a:r>
            <a:r>
              <a:rPr lang="ru-RU" sz="6800" dirty="0"/>
              <a:t> </a:t>
            </a:r>
            <a:r>
              <a:rPr lang="ru-RU" sz="6800" dirty="0" err="1"/>
              <a:t>машини</a:t>
            </a:r>
            <a:r>
              <a:rPr lang="ru-RU" sz="6800" dirty="0"/>
              <a:t>. </a:t>
            </a:r>
            <a:r>
              <a:rPr lang="ru-RU" sz="6800" dirty="0" err="1"/>
              <a:t>Ще</a:t>
            </a:r>
            <a:r>
              <a:rPr lang="ru-RU" sz="6800" dirty="0"/>
              <a:t> одна проблема - </a:t>
            </a:r>
            <a:r>
              <a:rPr lang="ru-RU" sz="6800" dirty="0" err="1"/>
              <a:t>їжа</a:t>
            </a:r>
            <a:r>
              <a:rPr lang="ru-RU" sz="6800" dirty="0"/>
              <a:t>, яка </a:t>
            </a:r>
            <a:r>
              <a:rPr lang="ru-RU" sz="6800" dirty="0" err="1"/>
              <a:t>зникає</a:t>
            </a:r>
            <a:r>
              <a:rPr lang="ru-RU" sz="6800" dirty="0"/>
              <a:t> і </a:t>
            </a:r>
            <a:r>
              <a:rPr lang="ru-RU" sz="6800" dirty="0" err="1"/>
              <a:t>дорожчає</a:t>
            </a:r>
            <a:r>
              <a:rPr lang="ru-RU" sz="6800" dirty="0"/>
              <a:t>. </a:t>
            </a:r>
            <a:r>
              <a:rPr lang="ru-RU" sz="6800" dirty="0" err="1"/>
              <a:t>Наприклад</a:t>
            </a:r>
            <a:r>
              <a:rPr lang="ru-RU" sz="6800" dirty="0"/>
              <a:t>, за </a:t>
            </a:r>
            <a:r>
              <a:rPr lang="ru-RU" sz="6800" dirty="0" err="1"/>
              <a:t>хлібом</a:t>
            </a:r>
            <a:r>
              <a:rPr lang="ru-RU" sz="6800" dirty="0"/>
              <a:t> </a:t>
            </a:r>
            <a:r>
              <a:rPr lang="ru-RU" sz="6800" dirty="0" err="1"/>
              <a:t>шикуються</a:t>
            </a:r>
            <a:r>
              <a:rPr lang="ru-RU" sz="6800" dirty="0"/>
              <a:t> </a:t>
            </a:r>
            <a:r>
              <a:rPr lang="ru-RU" sz="6800" dirty="0" err="1"/>
              <a:t>величезні</a:t>
            </a:r>
            <a:r>
              <a:rPr lang="ru-RU" sz="6800" dirty="0"/>
              <a:t> </a:t>
            </a:r>
            <a:r>
              <a:rPr lang="ru-RU" sz="6800" dirty="0" err="1"/>
              <a:t>черги</a:t>
            </a:r>
            <a:r>
              <a:rPr lang="ru-RU" sz="6800" dirty="0"/>
              <a:t>, а молоко </a:t>
            </a:r>
            <a:r>
              <a:rPr lang="ru-RU" sz="6800" dirty="0" err="1"/>
              <a:t>подорожчало</a:t>
            </a:r>
            <a:r>
              <a:rPr lang="ru-RU" sz="6800" dirty="0"/>
              <a:t> </a:t>
            </a:r>
            <a:r>
              <a:rPr lang="ru-RU" sz="6800" dirty="0" err="1"/>
              <a:t>втрич</a:t>
            </a:r>
            <a:r>
              <a:rPr lang="uk-UA" sz="6800" dirty="0"/>
              <a:t>і. Разом із тим є й інша тенденція що представлена в містах</a:t>
            </a:r>
            <a:endParaRPr lang="ru-RU" sz="6800" dirty="0"/>
          </a:p>
          <a:p>
            <a:pPr marL="1143000" lvl="0" indent="-1143000">
              <a:buFont typeface="+mj-lt"/>
              <a:buAutoNum type="arabicPeriod" startAt="6"/>
            </a:pPr>
            <a:r>
              <a:rPr lang="uk-UA" sz="7200" dirty="0"/>
              <a:t>У </a:t>
            </a:r>
            <a:r>
              <a:rPr lang="ru-RU" sz="7200" dirty="0" err="1"/>
              <a:t>Лівії</a:t>
            </a:r>
            <a:r>
              <a:rPr lang="ru-RU" sz="7200" dirty="0"/>
              <a:t> </a:t>
            </a:r>
            <a:r>
              <a:rPr lang="ru-RU" sz="7200" dirty="0" err="1"/>
              <a:t>вже</a:t>
            </a:r>
            <a:r>
              <a:rPr lang="ru-RU" sz="7200" dirty="0"/>
              <a:t> почали роботу </a:t>
            </a:r>
            <a:r>
              <a:rPr lang="ru-RU" sz="7200" dirty="0" err="1"/>
              <a:t>американські</a:t>
            </a:r>
            <a:r>
              <a:rPr lang="ru-RU" sz="7200" dirty="0"/>
              <a:t> </a:t>
            </a:r>
            <a:r>
              <a:rPr lang="ru-RU" sz="7200" dirty="0" err="1"/>
              <a:t>експерти</a:t>
            </a:r>
            <a:r>
              <a:rPr lang="ru-RU" sz="7200" dirty="0"/>
              <a:t> з </a:t>
            </a:r>
            <a:r>
              <a:rPr lang="ru-RU" sz="7200" dirty="0" err="1"/>
              <a:t>вибухівки</a:t>
            </a:r>
            <a:r>
              <a:rPr lang="ru-RU" sz="7200" dirty="0"/>
              <a:t>. Вони разом з </a:t>
            </a:r>
            <a:r>
              <a:rPr lang="ru-RU" sz="7200" dirty="0" err="1"/>
              <a:t>повстанцями</a:t>
            </a:r>
            <a:r>
              <a:rPr lang="ru-RU" sz="7200" dirty="0"/>
              <a:t> </a:t>
            </a:r>
            <a:r>
              <a:rPr lang="ru-RU" sz="7200" dirty="0" err="1"/>
              <a:t>шукають</a:t>
            </a:r>
            <a:r>
              <a:rPr lang="ru-RU" sz="7200" dirty="0"/>
              <a:t> </a:t>
            </a:r>
            <a:r>
              <a:rPr lang="ru-RU" sz="7200" dirty="0" err="1"/>
              <a:t>склади</a:t>
            </a:r>
            <a:r>
              <a:rPr lang="ru-RU" sz="7200" dirty="0"/>
              <a:t> </a:t>
            </a:r>
            <a:r>
              <a:rPr lang="ru-RU" sz="7200" dirty="0" err="1"/>
              <a:t>зброї</a:t>
            </a:r>
            <a:r>
              <a:rPr lang="ru-RU" sz="7200" dirty="0"/>
              <a:t>, </a:t>
            </a:r>
            <a:r>
              <a:rPr lang="ru-RU" sz="7200" dirty="0" err="1"/>
              <a:t>які</a:t>
            </a:r>
            <a:r>
              <a:rPr lang="ru-RU" sz="7200" dirty="0"/>
              <a:t> </a:t>
            </a:r>
            <a:r>
              <a:rPr lang="ru-RU" sz="7200" dirty="0" err="1"/>
              <a:t>були</a:t>
            </a:r>
            <a:r>
              <a:rPr lang="ru-RU" sz="7200" dirty="0"/>
              <a:t> </a:t>
            </a:r>
            <a:r>
              <a:rPr lang="ru-RU" sz="7200" dirty="0" err="1"/>
              <a:t>створені</a:t>
            </a:r>
            <a:r>
              <a:rPr lang="ru-RU" sz="7200" dirty="0"/>
              <a:t> за час </a:t>
            </a:r>
            <a:r>
              <a:rPr lang="ru-RU" sz="7200" dirty="0" err="1"/>
              <a:t>правління</a:t>
            </a:r>
            <a:r>
              <a:rPr lang="ru-RU" sz="7200" dirty="0"/>
              <a:t> </a:t>
            </a:r>
            <a:r>
              <a:rPr lang="ru-RU" sz="7200" dirty="0" err="1"/>
              <a:t>Муаммара</a:t>
            </a:r>
            <a:r>
              <a:rPr lang="ru-RU" sz="7200" dirty="0"/>
              <a:t> </a:t>
            </a:r>
            <a:r>
              <a:rPr lang="ru-RU" sz="7200" dirty="0" err="1"/>
              <a:t>Каддафі</a:t>
            </a:r>
            <a:r>
              <a:rPr lang="ru-RU" sz="7200" dirty="0"/>
              <a:t>. А Рада </a:t>
            </a:r>
            <a:r>
              <a:rPr lang="ru-RU" sz="7200" dirty="0" err="1"/>
              <a:t>Безпеки</a:t>
            </a:r>
            <a:r>
              <a:rPr lang="ru-RU" sz="7200" dirty="0"/>
              <a:t> ООН </a:t>
            </a:r>
            <a:r>
              <a:rPr lang="ru-RU" sz="7200" dirty="0" err="1"/>
              <a:t>вже</a:t>
            </a:r>
            <a:r>
              <a:rPr lang="ru-RU" sz="7200" dirty="0"/>
              <a:t> </a:t>
            </a:r>
            <a:r>
              <a:rPr lang="ru-RU" sz="7200" dirty="0" err="1"/>
              <a:t>ухвалила</a:t>
            </a:r>
            <a:r>
              <a:rPr lang="ru-RU" sz="7200" dirty="0"/>
              <a:t> </a:t>
            </a:r>
            <a:r>
              <a:rPr lang="ru-RU" sz="7200" dirty="0" err="1"/>
              <a:t>запропоновану</a:t>
            </a:r>
            <a:r>
              <a:rPr lang="ru-RU" sz="7200" dirty="0"/>
              <a:t> </a:t>
            </a:r>
            <a:r>
              <a:rPr lang="ru-RU" sz="7200" dirty="0" err="1"/>
              <a:t>Росією</a:t>
            </a:r>
            <a:r>
              <a:rPr lang="ru-RU" sz="7200" dirty="0"/>
              <a:t> </a:t>
            </a:r>
            <a:r>
              <a:rPr lang="ru-RU" sz="7200" dirty="0" err="1"/>
              <a:t>резолюцію</a:t>
            </a:r>
            <a:r>
              <a:rPr lang="ru-RU" sz="7200" dirty="0"/>
              <a:t>, в </a:t>
            </a:r>
            <a:r>
              <a:rPr lang="ru-RU" sz="7200" dirty="0" err="1"/>
              <a:t>якій</a:t>
            </a:r>
            <a:r>
              <a:rPr lang="ru-RU" sz="7200" dirty="0"/>
              <a:t> просить </a:t>
            </a:r>
            <a:r>
              <a:rPr lang="ru-RU" sz="7200" dirty="0" err="1"/>
              <a:t>нову</a:t>
            </a:r>
            <a:r>
              <a:rPr lang="ru-RU" sz="7200" dirty="0"/>
              <a:t> </a:t>
            </a:r>
            <a:r>
              <a:rPr lang="ru-RU" sz="7200" dirty="0" err="1"/>
              <a:t>владу</a:t>
            </a:r>
            <a:r>
              <a:rPr lang="ru-RU" sz="7200" dirty="0"/>
              <a:t> </a:t>
            </a:r>
            <a:r>
              <a:rPr lang="ru-RU" sz="7200" dirty="0" err="1"/>
              <a:t>Лівії</a:t>
            </a:r>
            <a:r>
              <a:rPr lang="ru-RU" sz="7200" dirty="0"/>
              <a:t> </a:t>
            </a:r>
            <a:r>
              <a:rPr lang="ru-RU" sz="7200" dirty="0" err="1"/>
              <a:t>ретельно</a:t>
            </a:r>
            <a:r>
              <a:rPr lang="ru-RU" sz="7200" dirty="0"/>
              <a:t> </a:t>
            </a:r>
            <a:r>
              <a:rPr lang="ru-RU" sz="7200" dirty="0" err="1"/>
              <a:t>охороняти</a:t>
            </a:r>
            <a:r>
              <a:rPr lang="ru-RU" sz="7200" dirty="0"/>
              <a:t> </a:t>
            </a:r>
            <a:r>
              <a:rPr lang="ru-RU" sz="7200" dirty="0" err="1"/>
              <a:t>склади</a:t>
            </a:r>
            <a:r>
              <a:rPr lang="ru-RU" sz="7200" dirty="0"/>
              <a:t> з </a:t>
            </a:r>
            <a:r>
              <a:rPr lang="ru-RU" sz="7200" dirty="0" err="1"/>
              <a:t>хімічною</a:t>
            </a:r>
            <a:r>
              <a:rPr lang="ru-RU" sz="7200" dirty="0"/>
              <a:t> </a:t>
            </a:r>
            <a:r>
              <a:rPr lang="ru-RU" sz="7200" dirty="0" err="1"/>
              <a:t>зброєю</a:t>
            </a:r>
            <a:r>
              <a:rPr lang="ru-RU" sz="7200" dirty="0"/>
              <a:t> (газ зарин). В ООН </a:t>
            </a:r>
            <a:r>
              <a:rPr lang="ru-RU" sz="7200" dirty="0" err="1"/>
              <a:t>побоюються</a:t>
            </a:r>
            <a:r>
              <a:rPr lang="ru-RU" sz="7200" dirty="0"/>
              <a:t>, </a:t>
            </a:r>
            <a:r>
              <a:rPr lang="ru-RU" sz="7200" dirty="0" err="1"/>
              <a:t>що</a:t>
            </a:r>
            <a:r>
              <a:rPr lang="ru-RU" sz="7200" dirty="0"/>
              <a:t> вся </a:t>
            </a:r>
            <a:r>
              <a:rPr lang="ru-RU" sz="7200" dirty="0" err="1"/>
              <a:t>ця</a:t>
            </a:r>
            <a:r>
              <a:rPr lang="ru-RU" sz="7200" dirty="0"/>
              <a:t> </a:t>
            </a:r>
            <a:r>
              <a:rPr lang="ru-RU" sz="7200" dirty="0" err="1"/>
              <a:t>зброя</a:t>
            </a:r>
            <a:r>
              <a:rPr lang="ru-RU" sz="7200" dirty="0"/>
              <a:t> </a:t>
            </a:r>
            <a:r>
              <a:rPr lang="ru-RU" sz="7200" dirty="0" err="1"/>
              <a:t>перекочує</a:t>
            </a:r>
            <a:r>
              <a:rPr lang="ru-RU" sz="7200" dirty="0"/>
              <a:t> в руки </a:t>
            </a:r>
            <a:r>
              <a:rPr lang="ru-RU" sz="7200" dirty="0" err="1"/>
              <a:t>терористів</a:t>
            </a:r>
            <a:r>
              <a:rPr lang="ru-RU" sz="7200" dirty="0"/>
              <a:t> </a:t>
            </a:r>
            <a:r>
              <a:rPr lang="ru-RU" sz="7200" dirty="0" err="1"/>
              <a:t>із</a:t>
            </a:r>
            <a:r>
              <a:rPr lang="ru-RU" sz="7200" dirty="0"/>
              <a:t> </a:t>
            </a:r>
            <a:r>
              <a:rPr lang="ru-RU" sz="7200" dirty="0" err="1"/>
              <a:t>сусідніх</a:t>
            </a:r>
            <a:r>
              <a:rPr lang="ru-RU" sz="7200" dirty="0"/>
              <a:t> </a:t>
            </a:r>
            <a:r>
              <a:rPr lang="ru-RU" sz="7200" dirty="0" err="1"/>
              <a:t>країн</a:t>
            </a:r>
            <a:r>
              <a:rPr lang="ru-RU" sz="7200" dirty="0"/>
              <a:t> (</a:t>
            </a:r>
            <a:r>
              <a:rPr lang="ru-RU" sz="7200" dirty="0" err="1"/>
              <a:t>наприклад</a:t>
            </a:r>
            <a:r>
              <a:rPr lang="ru-RU" sz="7200" dirty="0"/>
              <a:t>, до Судану), а </a:t>
            </a:r>
            <a:r>
              <a:rPr lang="ru-RU" sz="7200" dirty="0" err="1"/>
              <a:t>саме</a:t>
            </a:r>
            <a:r>
              <a:rPr lang="ru-RU" sz="7200" dirty="0"/>
              <a:t> до </a:t>
            </a:r>
            <a:r>
              <a:rPr lang="ru-RU" sz="7200" dirty="0" err="1"/>
              <a:t>членів</a:t>
            </a:r>
            <a:r>
              <a:rPr lang="ru-RU" sz="7200" dirty="0"/>
              <a:t> </a:t>
            </a:r>
            <a:r>
              <a:rPr lang="uk-UA" sz="7200" dirty="0"/>
              <a:t>«</a:t>
            </a:r>
            <a:r>
              <a:rPr lang="ru-RU" sz="7200" dirty="0"/>
              <a:t>Аль-</a:t>
            </a:r>
            <a:r>
              <a:rPr lang="ru-RU" sz="7200" dirty="0" err="1"/>
              <a:t>Каїд</a:t>
            </a:r>
            <a:r>
              <a:rPr lang="uk-UA" sz="7200" dirty="0"/>
              <a:t>и».</a:t>
            </a:r>
            <a:endParaRPr lang="ru-RU" sz="7200" dirty="0"/>
          </a:p>
          <a:p>
            <a:pPr marL="1143000" lvl="0" indent="-1143000">
              <a:buFont typeface="+mj-lt"/>
              <a:buAutoNum type="arabicPeriod" startAt="6"/>
            </a:pPr>
            <a:r>
              <a:rPr lang="uk-UA" sz="7200" dirty="0" err="1"/>
              <a:t>Абдул</a:t>
            </a:r>
            <a:r>
              <a:rPr lang="uk-UA" sz="7200" dirty="0"/>
              <a:t> Джаліль заявив, що основою законодавства в країні стануть закони шаріату, додавши що нове керівництво не прийме екстремістської ідеології. В будь-якому разі це може створити небезпеку соціальному становищу жінок, які й справді побоюються за своє майбутнє становище.</a:t>
            </a:r>
            <a:endParaRPr lang="ru-RU" sz="7200" dirty="0"/>
          </a:p>
          <a:p>
            <a:pPr marL="1143000" lvl="0" indent="-1143000">
              <a:buFont typeface="+mj-lt"/>
              <a:buAutoNum type="arabicPeriod" startAt="6"/>
            </a:pPr>
            <a:r>
              <a:rPr lang="uk-UA" sz="7200" dirty="0"/>
              <a:t>Поки що окрім ООН міжнародна громадськість прямо досить слабо допомагає країні у пост конфліктний період. Натомість складається враження, що всі потроху забувають про нещодавні події, та вже прикули свою увагу до інших країн регіону, де можливий Лівійській сценарій розвитку подій.</a:t>
            </a:r>
            <a:endParaRPr lang="ru-RU" sz="7200" dirty="0"/>
          </a:p>
          <a:p>
            <a:pPr marL="514350" indent="-514350">
              <a:buFont typeface="+mj-lt"/>
              <a:buAutoNum type="arabicPeriod" startAt="6"/>
            </a:pPr>
            <a:endParaRPr lang="ru-RU" dirty="0"/>
          </a:p>
        </p:txBody>
      </p:sp>
    </p:spTree>
    <p:extLst>
      <p:ext uri="{BB962C8B-B14F-4D97-AF65-F5344CB8AC3E}">
        <p14:creationId xmlns:p14="http://schemas.microsoft.com/office/powerpoint/2010/main" val="5169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3">
            <a:schemeClr val="lt1"/>
          </a:lnRef>
          <a:fillRef idx="1">
            <a:schemeClr val="accent3"/>
          </a:fillRef>
          <a:effectRef idx="1">
            <a:schemeClr val="accent3"/>
          </a:effectRef>
          <a:fontRef idx="minor">
            <a:schemeClr val="lt1"/>
          </a:fontRef>
        </p:style>
        <p:txBody>
          <a:bodyPr>
            <a:normAutofit/>
          </a:bodyPr>
          <a:lstStyle/>
          <a:p>
            <a:pPr algn="l"/>
            <a:r>
              <a:rPr lang="uk-UA" sz="3600" b="1" dirty="0" smtClean="0"/>
              <a:t>Поточний </a:t>
            </a:r>
            <a:r>
              <a:rPr lang="uk-UA" sz="3600" b="1" dirty="0"/>
              <a:t>стан ситуації в </a:t>
            </a:r>
            <a:r>
              <a:rPr lang="uk-UA" sz="3600" b="1" dirty="0" smtClean="0"/>
              <a:t>Лівії. Висновки </a:t>
            </a:r>
            <a:endParaRPr lang="ru-RU" sz="3600" b="1" dirty="0"/>
          </a:p>
        </p:txBody>
      </p:sp>
      <p:sp>
        <p:nvSpPr>
          <p:cNvPr id="3" name="Объект 2"/>
          <p:cNvSpPr>
            <a:spLocks noGrp="1"/>
          </p:cNvSpPr>
          <p:nvPr>
            <p:ph idx="1"/>
          </p:nvPr>
        </p:nvSpPr>
        <p:spPr/>
        <p:txBody>
          <a:bodyPr>
            <a:normAutofit fontScale="85000" lnSpcReduction="20000"/>
          </a:bodyPr>
          <a:lstStyle/>
          <a:p>
            <a:pPr lvl="0"/>
            <a:r>
              <a:rPr lang="uk-UA" dirty="0"/>
              <a:t>Таким чином </a:t>
            </a:r>
            <a:r>
              <a:rPr lang="uk-UA" dirty="0" err="1" smtClean="0"/>
              <a:t>постконфліктна</a:t>
            </a:r>
            <a:r>
              <a:rPr lang="uk-UA" dirty="0" smtClean="0"/>
              <a:t> </a:t>
            </a:r>
            <a:r>
              <a:rPr lang="uk-UA" dirty="0"/>
              <a:t>ситуація не дає приводу говорити про швидке відновлення країни після війни, адже наявні численні проблеми всередині країни потребують багато часу та ресурсів для їх вирішення. При цьому ситуація ускладнюється відсутністю активної допомоги з боки третіх країн, які схоже вважають, що виконали свою роботу і тепер, споглядаючи здалеку, чекають «на справедливу винагороду» за свою підтримку.</a:t>
            </a:r>
            <a:endParaRPr lang="ru-RU" dirty="0"/>
          </a:p>
          <a:p>
            <a:r>
              <a:rPr lang="uk-UA" dirty="0" smtClean="0"/>
              <a:t>Ситуація </a:t>
            </a:r>
            <a:r>
              <a:rPr lang="uk-UA" dirty="0"/>
              <a:t>в цілому </a:t>
            </a:r>
            <a:r>
              <a:rPr lang="uk-UA" dirty="0" err="1" smtClean="0"/>
              <a:t>нормалізовується</a:t>
            </a:r>
            <a:r>
              <a:rPr lang="uk-UA" dirty="0" smtClean="0"/>
              <a:t> </a:t>
            </a:r>
            <a:r>
              <a:rPr lang="uk-UA" dirty="0"/>
              <a:t>і невеличкими кроками Лівія прямує до стабілізації ситуації що дає надію на процвітаюче майбутнє цієї країни. </a:t>
            </a:r>
            <a:endParaRPr lang="ru-RU" dirty="0"/>
          </a:p>
        </p:txBody>
      </p:sp>
    </p:spTree>
    <p:extLst>
      <p:ext uri="{BB962C8B-B14F-4D97-AF65-F5344CB8AC3E}">
        <p14:creationId xmlns:p14="http://schemas.microsoft.com/office/powerpoint/2010/main" val="219219163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a:t>Вплив ситуації на регіональну систему </a:t>
            </a:r>
            <a:r>
              <a:rPr lang="uk-UA" b="1" dirty="0" smtClean="0"/>
              <a:t>МВ</a:t>
            </a:r>
            <a:endParaRPr lang="ru-RU" dirty="0"/>
          </a:p>
        </p:txBody>
      </p:sp>
      <p:sp>
        <p:nvSpPr>
          <p:cNvPr id="3" name="Объект 2"/>
          <p:cNvSpPr>
            <a:spLocks noGrp="1"/>
          </p:cNvSpPr>
          <p:nvPr>
            <p:ph idx="1"/>
          </p:nvPr>
        </p:nvSpPr>
        <p:spPr/>
        <p:txBody>
          <a:bodyPr>
            <a:normAutofit fontScale="62500" lnSpcReduction="20000"/>
          </a:bodyPr>
          <a:lstStyle/>
          <a:p>
            <a:pPr fontAlgn="base"/>
            <a:r>
              <a:rPr lang="uk-UA" dirty="0"/>
              <a:t>Лівійські події матимуть безпосередній вплив на життя країн Північної Африки. Так, наприклад, король Ємену на другий день після вбивства </a:t>
            </a:r>
            <a:r>
              <a:rPr lang="uk-UA" dirty="0" err="1"/>
              <a:t>Каддафі</a:t>
            </a:r>
            <a:r>
              <a:rPr lang="uk-UA" dirty="0"/>
              <a:t> заявив, що готовий зректися влади в обмін на гарантії особистої безпеки.</a:t>
            </a:r>
            <a:endParaRPr lang="ru-RU" dirty="0"/>
          </a:p>
          <a:p>
            <a:r>
              <a:rPr lang="uk-UA" dirty="0"/>
              <a:t>Оскільки процес падіння режимів у країнах з потужною сировинною базою та прихід до влади нестабільних урядів триває, слід очікувати невизначеності майбутнього цілого регіону.</a:t>
            </a:r>
            <a:endParaRPr lang="ru-RU" dirty="0"/>
          </a:p>
          <a:p>
            <a:r>
              <a:rPr lang="uk-UA" dirty="0"/>
              <a:t>Подальша зміна режимів у перспективі може зачепити як країни Центральної Африки, зокрема, Судан, так і країни Середньої Азії. В більшості країн ризики повалення режимів невідривно пов’язані з реалізацією сценаріїв на кшталт Іраку – тобто, з міжплемінною боротьбою за владу та за розподіл ресурсів і громадянською війною. </a:t>
            </a:r>
            <a:endParaRPr lang="ru-RU" dirty="0"/>
          </a:p>
          <a:p>
            <a:r>
              <a:rPr lang="uk-UA" dirty="0"/>
              <a:t>Ризики для режимів існують і в країнах, що входять до СНД і є економічними партнерами України - </a:t>
            </a:r>
            <a:r>
              <a:rPr lang="uk-UA" dirty="0" err="1"/>
              <a:t>Туркменистані</a:t>
            </a:r>
            <a:r>
              <a:rPr lang="uk-UA" dirty="0"/>
              <a:t>, Казахстані, Азербайджані, Узбекистані, Таджикистані.</a:t>
            </a:r>
            <a:endParaRPr lang="ru-RU" dirty="0"/>
          </a:p>
          <a:p>
            <a:r>
              <a:rPr lang="ru-RU" dirty="0" err="1"/>
              <a:t>Реалізацію</a:t>
            </a:r>
            <a:r>
              <a:rPr lang="ru-RU" dirty="0"/>
              <a:t> "</a:t>
            </a:r>
            <a:r>
              <a:rPr lang="ru-RU" dirty="0" err="1"/>
              <a:t>лівійського</a:t>
            </a:r>
            <a:r>
              <a:rPr lang="ru-RU" dirty="0"/>
              <a:t> </a:t>
            </a:r>
            <a:r>
              <a:rPr lang="ru-RU" dirty="0" err="1"/>
              <a:t>сценарію</a:t>
            </a:r>
            <a:r>
              <a:rPr lang="ru-RU" dirty="0"/>
              <a:t>" у </a:t>
            </a:r>
            <a:r>
              <a:rPr lang="ru-RU" dirty="0" err="1"/>
              <a:t>цих</a:t>
            </a:r>
            <a:r>
              <a:rPr lang="ru-RU" dirty="0"/>
              <a:t> </a:t>
            </a:r>
            <a:r>
              <a:rPr lang="ru-RU" dirty="0" err="1"/>
              <a:t>країнах</a:t>
            </a:r>
            <a:r>
              <a:rPr lang="ru-RU" dirty="0"/>
              <a:t> </a:t>
            </a:r>
            <a:r>
              <a:rPr lang="ru-RU" dirty="0" err="1"/>
              <a:t>експерти</a:t>
            </a:r>
            <a:r>
              <a:rPr lang="ru-RU" dirty="0"/>
              <a:t> </a:t>
            </a:r>
            <a:r>
              <a:rPr lang="ru-RU" dirty="0" err="1"/>
              <a:t>наразі</a:t>
            </a:r>
            <a:r>
              <a:rPr lang="ru-RU" dirty="0"/>
              <a:t> </a:t>
            </a:r>
            <a:r>
              <a:rPr lang="ru-RU" dirty="0" err="1"/>
              <a:t>оцінюють</a:t>
            </a:r>
            <a:r>
              <a:rPr lang="ru-RU" dirty="0"/>
              <a:t> у 40-50 </a:t>
            </a:r>
            <a:r>
              <a:rPr lang="ru-RU" dirty="0" err="1"/>
              <a:t>відсотків</a:t>
            </a:r>
            <a:r>
              <a:rPr lang="ru-RU" dirty="0"/>
              <a:t>. </a:t>
            </a:r>
          </a:p>
        </p:txBody>
      </p:sp>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928" y="1412776"/>
            <a:ext cx="7992888" cy="5069450"/>
          </a:xfrm>
          <a:prstGeom prst="rect">
            <a:avLst/>
          </a:prstGeom>
        </p:spPr>
      </p:pic>
    </p:spTree>
    <p:extLst>
      <p:ext uri="{BB962C8B-B14F-4D97-AF65-F5344CB8AC3E}">
        <p14:creationId xmlns:p14="http://schemas.microsoft.com/office/powerpoint/2010/main" val="3650951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rmAutofit fontScale="90000"/>
          </a:bodyPr>
          <a:lstStyle/>
          <a:p>
            <a:r>
              <a:rPr lang="uk-UA" b="1" dirty="0"/>
              <a:t>Сценарії та прогнози подальшого розвитку ситуації в </a:t>
            </a:r>
            <a:r>
              <a:rPr lang="uk-UA" b="1" dirty="0" smtClean="0"/>
              <a:t>країні</a:t>
            </a:r>
            <a:endParaRPr lang="ru-RU" dirty="0"/>
          </a:p>
        </p:txBody>
      </p:sp>
      <p:sp>
        <p:nvSpPr>
          <p:cNvPr id="3" name="Объект 2"/>
          <p:cNvSpPr>
            <a:spLocks noGrp="1"/>
          </p:cNvSpPr>
          <p:nvPr>
            <p:ph idx="1"/>
          </p:nvPr>
        </p:nvSpPr>
        <p:spPr>
          <a:xfrm>
            <a:off x="467544" y="1556792"/>
            <a:ext cx="8229600" cy="4525963"/>
          </a:xfrm>
        </p:spPr>
        <p:txBody>
          <a:bodyPr>
            <a:normAutofit fontScale="55000" lnSpcReduction="20000"/>
          </a:bodyPr>
          <a:lstStyle/>
          <a:p>
            <a:pPr marL="0" indent="0">
              <a:buNone/>
            </a:pPr>
            <a:r>
              <a:rPr lang="uk-UA" b="1" dirty="0"/>
              <a:t>Сценарій А.</a:t>
            </a:r>
            <a:r>
              <a:rPr lang="uk-UA" dirty="0"/>
              <a:t> Створення нестабільного уряду, з притаманними йому кризами та можливими збройними конфліктами різної тяжкості.</a:t>
            </a:r>
            <a:endParaRPr lang="ru-RU" dirty="0"/>
          </a:p>
          <a:p>
            <a:pPr marL="0" indent="0">
              <a:buNone/>
            </a:pPr>
            <a:r>
              <a:rPr lang="uk-UA" dirty="0"/>
              <a:t> </a:t>
            </a:r>
            <a:endParaRPr lang="ru-RU" dirty="0"/>
          </a:p>
          <a:p>
            <a:pPr marL="0" lvl="0" indent="0">
              <a:buNone/>
            </a:pPr>
            <a:r>
              <a:rPr lang="uk-UA" dirty="0"/>
              <a:t>В основі майбутньої стабільності лежить процес розподілу доходів від експорту нафти між племінними групами (80-90% племен не </a:t>
            </a:r>
            <a:r>
              <a:rPr lang="uk-UA" dirty="0" err="1"/>
              <a:t>имели</a:t>
            </a:r>
            <a:r>
              <a:rPr lang="uk-UA" dirty="0"/>
              <a:t> </a:t>
            </a:r>
            <a:r>
              <a:rPr lang="uk-UA" dirty="0" err="1"/>
              <a:t>контроля</a:t>
            </a:r>
            <a:r>
              <a:rPr lang="uk-UA" dirty="0"/>
              <a:t> над </a:t>
            </a:r>
            <a:r>
              <a:rPr lang="uk-UA" dirty="0" err="1"/>
              <a:t>нефтяным</a:t>
            </a:r>
            <a:r>
              <a:rPr lang="uk-UA" dirty="0"/>
              <a:t> сектором </a:t>
            </a:r>
            <a:r>
              <a:rPr lang="uk-UA" dirty="0" err="1"/>
              <a:t>страны</a:t>
            </a:r>
            <a:r>
              <a:rPr lang="uk-UA" dirty="0"/>
              <a:t>);</a:t>
            </a:r>
            <a:endParaRPr lang="ru-RU" dirty="0"/>
          </a:p>
          <a:p>
            <a:pPr marL="0" lvl="0" indent="0">
              <a:buNone/>
            </a:pPr>
            <a:r>
              <a:rPr lang="uk-UA" dirty="0"/>
              <a:t>Політичні сили перехідного уряду об’єднував лише 1 інтерес – повалення режиму </a:t>
            </a:r>
            <a:r>
              <a:rPr lang="uk-UA" dirty="0" err="1"/>
              <a:t>Кадаффі</a:t>
            </a:r>
            <a:r>
              <a:rPr lang="uk-UA" dirty="0"/>
              <a:t>. Знову їх об’єднати важко, зважаючи на відсутність сильного лідера  (</a:t>
            </a:r>
            <a:r>
              <a:rPr lang="uk-UA" dirty="0" err="1"/>
              <a:t>Лидер</a:t>
            </a:r>
            <a:r>
              <a:rPr lang="uk-UA" dirty="0"/>
              <a:t> НПС Мустафа Абдель </a:t>
            </a:r>
            <a:r>
              <a:rPr lang="uk-UA" dirty="0" err="1"/>
              <a:t>Джалил</a:t>
            </a:r>
            <a:r>
              <a:rPr lang="uk-UA" dirty="0"/>
              <a:t> не </a:t>
            </a:r>
            <a:r>
              <a:rPr lang="uk-UA" dirty="0" err="1"/>
              <a:t>может</a:t>
            </a:r>
            <a:r>
              <a:rPr lang="uk-UA" dirty="0"/>
              <a:t> </a:t>
            </a:r>
            <a:r>
              <a:rPr lang="uk-UA" dirty="0" err="1"/>
              <a:t>считаться</a:t>
            </a:r>
            <a:r>
              <a:rPr lang="uk-UA" dirty="0"/>
              <a:t> </a:t>
            </a:r>
            <a:r>
              <a:rPr lang="uk-UA" dirty="0" err="1"/>
              <a:t>национальным</a:t>
            </a:r>
            <a:r>
              <a:rPr lang="uk-UA" dirty="0"/>
              <a:t> </a:t>
            </a:r>
            <a:r>
              <a:rPr lang="uk-UA" dirty="0" err="1"/>
              <a:t>лидером</a:t>
            </a:r>
            <a:r>
              <a:rPr lang="uk-UA" dirty="0"/>
              <a:t> и не </a:t>
            </a:r>
            <a:r>
              <a:rPr lang="uk-UA" dirty="0" err="1"/>
              <a:t>располагает</a:t>
            </a:r>
            <a:r>
              <a:rPr lang="uk-UA" dirty="0"/>
              <a:t> се6рьезной </a:t>
            </a:r>
            <a:r>
              <a:rPr lang="uk-UA" dirty="0" err="1"/>
              <a:t>поддержкой</a:t>
            </a:r>
            <a:r>
              <a:rPr lang="uk-UA" dirty="0"/>
              <a:t> в </a:t>
            </a:r>
            <a:r>
              <a:rPr lang="uk-UA" dirty="0" err="1"/>
              <a:t>стране</a:t>
            </a:r>
            <a:r>
              <a:rPr lang="uk-UA" dirty="0"/>
              <a:t>. </a:t>
            </a:r>
            <a:r>
              <a:rPr lang="uk-UA" dirty="0" err="1"/>
              <a:t>После</a:t>
            </a:r>
            <a:r>
              <a:rPr lang="uk-UA" dirty="0"/>
              <a:t> </a:t>
            </a:r>
            <a:r>
              <a:rPr lang="uk-UA" dirty="0" err="1"/>
              <a:t>роспуска</a:t>
            </a:r>
            <a:r>
              <a:rPr lang="uk-UA" dirty="0"/>
              <a:t> </a:t>
            </a:r>
            <a:r>
              <a:rPr lang="uk-UA" dirty="0" err="1"/>
              <a:t>правительства</a:t>
            </a:r>
            <a:r>
              <a:rPr lang="uk-UA" dirty="0"/>
              <a:t>, он </a:t>
            </a:r>
            <a:r>
              <a:rPr lang="uk-UA" dirty="0" err="1"/>
              <a:t>ухудшил</a:t>
            </a:r>
            <a:r>
              <a:rPr lang="uk-UA" dirty="0"/>
              <a:t> </a:t>
            </a:r>
            <a:r>
              <a:rPr lang="uk-UA" dirty="0" err="1"/>
              <a:t>отношения</a:t>
            </a:r>
            <a:r>
              <a:rPr lang="uk-UA" dirty="0"/>
              <a:t> с </a:t>
            </a:r>
            <a:r>
              <a:rPr lang="uk-UA" dirty="0" err="1"/>
              <a:t>племенными</a:t>
            </a:r>
            <a:r>
              <a:rPr lang="uk-UA" dirty="0"/>
              <a:t> вождями);</a:t>
            </a:r>
            <a:endParaRPr lang="ru-RU" dirty="0"/>
          </a:p>
          <a:p>
            <a:pPr marL="0" lvl="0" indent="0">
              <a:buNone/>
            </a:pPr>
            <a:r>
              <a:rPr lang="uk-UA" dirty="0" err="1"/>
              <a:t>Возрастает</a:t>
            </a:r>
            <a:r>
              <a:rPr lang="uk-UA" dirty="0"/>
              <a:t> роль </a:t>
            </a:r>
            <a:r>
              <a:rPr lang="uk-UA" dirty="0" err="1"/>
              <a:t>межплеменных</a:t>
            </a:r>
            <a:r>
              <a:rPr lang="uk-UA" dirty="0"/>
              <a:t> </a:t>
            </a:r>
            <a:r>
              <a:rPr lang="uk-UA" dirty="0" err="1"/>
              <a:t>договоренностей</a:t>
            </a:r>
            <a:r>
              <a:rPr lang="uk-UA" dirty="0"/>
              <a:t>, </a:t>
            </a:r>
            <a:r>
              <a:rPr lang="uk-UA" dirty="0" err="1"/>
              <a:t>являющихся</a:t>
            </a:r>
            <a:r>
              <a:rPr lang="uk-UA" dirty="0"/>
              <a:t> </a:t>
            </a:r>
            <a:r>
              <a:rPr lang="uk-UA" dirty="0" err="1"/>
              <a:t>крайне</a:t>
            </a:r>
            <a:r>
              <a:rPr lang="uk-UA" dirty="0"/>
              <a:t> </a:t>
            </a:r>
            <a:r>
              <a:rPr lang="uk-UA" dirty="0" err="1"/>
              <a:t>хрупкими</a:t>
            </a:r>
            <a:r>
              <a:rPr lang="uk-UA" dirty="0"/>
              <a:t> и </a:t>
            </a:r>
            <a:r>
              <a:rPr lang="uk-UA" dirty="0" err="1"/>
              <a:t>неоднозначными</a:t>
            </a:r>
            <a:r>
              <a:rPr lang="uk-UA" dirty="0"/>
              <a:t>;</a:t>
            </a:r>
            <a:endParaRPr lang="ru-RU" dirty="0"/>
          </a:p>
          <a:p>
            <a:pPr marL="0" lvl="0" indent="0">
              <a:buNone/>
            </a:pPr>
            <a:r>
              <a:rPr lang="uk-UA" dirty="0"/>
              <a:t>В </a:t>
            </a:r>
            <a:r>
              <a:rPr lang="uk-UA" dirty="0" err="1"/>
              <a:t>условиях</a:t>
            </a:r>
            <a:r>
              <a:rPr lang="uk-UA" dirty="0"/>
              <a:t> </a:t>
            </a:r>
            <a:r>
              <a:rPr lang="uk-UA" dirty="0" err="1"/>
              <a:t>экономического</a:t>
            </a:r>
            <a:r>
              <a:rPr lang="uk-UA" dirty="0"/>
              <a:t> </a:t>
            </a:r>
            <a:r>
              <a:rPr lang="uk-UA" dirty="0" err="1"/>
              <a:t>кризиса</a:t>
            </a:r>
            <a:r>
              <a:rPr lang="uk-UA" dirty="0"/>
              <a:t>, </a:t>
            </a:r>
            <a:r>
              <a:rPr lang="uk-UA" dirty="0" err="1"/>
              <a:t>население</a:t>
            </a:r>
            <a:r>
              <a:rPr lang="uk-UA" dirty="0"/>
              <a:t> </a:t>
            </a:r>
            <a:r>
              <a:rPr lang="uk-UA" dirty="0" err="1"/>
              <a:t>нуждается</a:t>
            </a:r>
            <a:r>
              <a:rPr lang="uk-UA" dirty="0"/>
              <a:t> в </a:t>
            </a:r>
            <a:r>
              <a:rPr lang="uk-UA" dirty="0" err="1"/>
              <a:t>финансовых</a:t>
            </a:r>
            <a:r>
              <a:rPr lang="uk-UA" dirty="0"/>
              <a:t> </a:t>
            </a:r>
            <a:r>
              <a:rPr lang="uk-UA" dirty="0" err="1"/>
              <a:t>средствах</a:t>
            </a:r>
            <a:r>
              <a:rPr lang="uk-UA" dirty="0"/>
              <a:t>. </a:t>
            </a:r>
            <a:r>
              <a:rPr lang="uk-UA" dirty="0" err="1"/>
              <a:t>Как</a:t>
            </a:r>
            <a:r>
              <a:rPr lang="uk-UA" dirty="0"/>
              <a:t> результат, уже </a:t>
            </a:r>
            <a:r>
              <a:rPr lang="uk-UA" dirty="0" err="1"/>
              <a:t>сегодня</a:t>
            </a:r>
            <a:r>
              <a:rPr lang="uk-UA" dirty="0"/>
              <a:t> </a:t>
            </a:r>
            <a:r>
              <a:rPr lang="uk-UA" dirty="0" err="1"/>
              <a:t>наблюдается</a:t>
            </a:r>
            <a:r>
              <a:rPr lang="uk-UA" dirty="0"/>
              <a:t> </a:t>
            </a:r>
            <a:r>
              <a:rPr lang="uk-UA" dirty="0" err="1"/>
              <a:t>высокая</a:t>
            </a:r>
            <a:r>
              <a:rPr lang="uk-UA" dirty="0"/>
              <a:t> </a:t>
            </a:r>
            <a:r>
              <a:rPr lang="uk-UA" dirty="0" err="1"/>
              <a:t>активность</a:t>
            </a:r>
            <a:r>
              <a:rPr lang="uk-UA" dirty="0"/>
              <a:t> в </a:t>
            </a:r>
            <a:r>
              <a:rPr lang="uk-UA" dirty="0" err="1"/>
              <a:t>сфере</a:t>
            </a:r>
            <a:r>
              <a:rPr lang="uk-UA" dirty="0"/>
              <a:t> </a:t>
            </a:r>
            <a:r>
              <a:rPr lang="uk-UA" dirty="0" err="1"/>
              <a:t>торговли</a:t>
            </a:r>
            <a:r>
              <a:rPr lang="uk-UA" dirty="0"/>
              <a:t> </a:t>
            </a:r>
            <a:r>
              <a:rPr lang="uk-UA" dirty="0" err="1"/>
              <a:t>оружием</a:t>
            </a:r>
            <a:r>
              <a:rPr lang="uk-UA" dirty="0"/>
              <a:t>. </a:t>
            </a:r>
            <a:r>
              <a:rPr lang="uk-UA" dirty="0" err="1"/>
              <a:t>Это</a:t>
            </a:r>
            <a:r>
              <a:rPr lang="uk-UA" dirty="0"/>
              <a:t> же </a:t>
            </a:r>
            <a:r>
              <a:rPr lang="uk-UA" dirty="0" err="1"/>
              <a:t>оружие</a:t>
            </a:r>
            <a:r>
              <a:rPr lang="uk-UA" dirty="0"/>
              <a:t> </a:t>
            </a:r>
            <a:r>
              <a:rPr lang="uk-UA" dirty="0" err="1"/>
              <a:t>возможно</a:t>
            </a:r>
            <a:r>
              <a:rPr lang="uk-UA" dirty="0"/>
              <a:t> </a:t>
            </a:r>
            <a:r>
              <a:rPr lang="uk-UA" dirty="0" err="1"/>
              <a:t>использовать</a:t>
            </a:r>
            <a:r>
              <a:rPr lang="uk-UA" dirty="0"/>
              <a:t> для </a:t>
            </a:r>
            <a:r>
              <a:rPr lang="uk-UA" dirty="0" err="1"/>
              <a:t>продолжения</a:t>
            </a:r>
            <a:r>
              <a:rPr lang="uk-UA" dirty="0"/>
              <a:t> </a:t>
            </a:r>
            <a:r>
              <a:rPr lang="uk-UA" dirty="0" err="1"/>
              <a:t>гражданской</a:t>
            </a:r>
            <a:r>
              <a:rPr lang="uk-UA" dirty="0"/>
              <a:t> </a:t>
            </a:r>
            <a:r>
              <a:rPr lang="uk-UA" dirty="0" err="1"/>
              <a:t>войны</a:t>
            </a:r>
            <a:r>
              <a:rPr lang="uk-UA" dirty="0"/>
              <a:t>;</a:t>
            </a:r>
            <a:endParaRPr lang="ru-RU" dirty="0"/>
          </a:p>
          <a:p>
            <a:endParaRPr lang="ru-RU" dirty="0"/>
          </a:p>
        </p:txBody>
      </p:sp>
    </p:spTree>
    <p:extLst>
      <p:ext uri="{BB962C8B-B14F-4D97-AF65-F5344CB8AC3E}">
        <p14:creationId xmlns:p14="http://schemas.microsoft.com/office/powerpoint/2010/main" val="226980207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Autofit/>
          </a:bodyPr>
          <a:lstStyle/>
          <a:p>
            <a:r>
              <a:rPr lang="uk-UA" sz="2800" b="1" dirty="0"/>
              <a:t>Сценарій В.</a:t>
            </a:r>
            <a:r>
              <a:rPr lang="uk-UA" sz="2800" dirty="0"/>
              <a:t> Перехід ситуації у стадію затяжної громадянської війни з можливим залученням у конфлікт прикордонних держав. </a:t>
            </a:r>
            <a:endParaRPr lang="ru-RU" sz="2800" dirty="0"/>
          </a:p>
        </p:txBody>
      </p:sp>
      <p:sp>
        <p:nvSpPr>
          <p:cNvPr id="3" name="Объект 2"/>
          <p:cNvSpPr>
            <a:spLocks noGrp="1"/>
          </p:cNvSpPr>
          <p:nvPr>
            <p:ph idx="1"/>
          </p:nvPr>
        </p:nvSpPr>
        <p:spPr/>
        <p:txBody>
          <a:bodyPr>
            <a:normAutofit fontScale="62500" lnSpcReduction="20000"/>
          </a:bodyPr>
          <a:lstStyle/>
          <a:p>
            <a:pPr lvl="0"/>
            <a:endParaRPr lang="uk-UA" dirty="0" smtClean="0"/>
          </a:p>
          <a:p>
            <a:pPr lvl="0"/>
            <a:r>
              <a:rPr lang="uk-UA" dirty="0" err="1" smtClean="0"/>
              <a:t>Высока</a:t>
            </a:r>
            <a:r>
              <a:rPr lang="uk-UA" dirty="0" smtClean="0"/>
              <a:t> </a:t>
            </a:r>
            <a:r>
              <a:rPr lang="uk-UA" dirty="0" err="1"/>
              <a:t>вероятность</a:t>
            </a:r>
            <a:r>
              <a:rPr lang="uk-UA" dirty="0"/>
              <a:t> </a:t>
            </a:r>
            <a:r>
              <a:rPr lang="uk-UA" dirty="0" err="1"/>
              <a:t>реализации</a:t>
            </a:r>
            <a:r>
              <a:rPr lang="uk-UA" dirty="0"/>
              <a:t> «</a:t>
            </a:r>
            <a:r>
              <a:rPr lang="uk-UA" dirty="0" err="1"/>
              <a:t>революционного</a:t>
            </a:r>
            <a:r>
              <a:rPr lang="uk-UA" dirty="0"/>
              <a:t> </a:t>
            </a:r>
            <a:r>
              <a:rPr lang="uk-UA" dirty="0" err="1"/>
              <a:t>синдрома</a:t>
            </a:r>
            <a:r>
              <a:rPr lang="uk-UA" dirty="0"/>
              <a:t>», </a:t>
            </a:r>
            <a:r>
              <a:rPr lang="uk-UA" dirty="0" err="1"/>
              <a:t>когда</a:t>
            </a:r>
            <a:r>
              <a:rPr lang="uk-UA" dirty="0"/>
              <a:t> </a:t>
            </a:r>
            <a:r>
              <a:rPr lang="uk-UA" dirty="0" err="1"/>
              <a:t>новые</a:t>
            </a:r>
            <a:r>
              <a:rPr lang="uk-UA" dirty="0"/>
              <a:t> </a:t>
            </a:r>
            <a:r>
              <a:rPr lang="uk-UA" dirty="0" err="1"/>
              <a:t>власти</a:t>
            </a:r>
            <a:r>
              <a:rPr lang="uk-UA" dirty="0"/>
              <a:t> </a:t>
            </a:r>
            <a:r>
              <a:rPr lang="uk-UA" dirty="0" err="1"/>
              <a:t>страны</a:t>
            </a:r>
            <a:r>
              <a:rPr lang="uk-UA" dirty="0"/>
              <a:t> </a:t>
            </a:r>
            <a:r>
              <a:rPr lang="uk-UA" dirty="0" err="1"/>
              <a:t>начнут</a:t>
            </a:r>
            <a:r>
              <a:rPr lang="uk-UA" dirty="0"/>
              <a:t> </a:t>
            </a:r>
            <a:r>
              <a:rPr lang="uk-UA" dirty="0" err="1"/>
              <a:t>репрессии</a:t>
            </a:r>
            <a:r>
              <a:rPr lang="uk-UA" dirty="0"/>
              <a:t> </a:t>
            </a:r>
            <a:r>
              <a:rPr lang="uk-UA" dirty="0" err="1"/>
              <a:t>против</a:t>
            </a:r>
            <a:r>
              <a:rPr lang="uk-UA" dirty="0"/>
              <a:t> </a:t>
            </a:r>
            <a:r>
              <a:rPr lang="uk-UA" dirty="0" err="1"/>
              <a:t>бывших</a:t>
            </a:r>
            <a:r>
              <a:rPr lang="uk-UA" dirty="0"/>
              <a:t> </a:t>
            </a:r>
            <a:r>
              <a:rPr lang="uk-UA" dirty="0" err="1"/>
              <a:t>функционеров</a:t>
            </a:r>
            <a:r>
              <a:rPr lang="uk-UA" dirty="0"/>
              <a:t> </a:t>
            </a:r>
            <a:r>
              <a:rPr lang="uk-UA" dirty="0" err="1"/>
              <a:t>режима</a:t>
            </a:r>
            <a:r>
              <a:rPr lang="uk-UA" dirty="0"/>
              <a:t> </a:t>
            </a:r>
            <a:r>
              <a:rPr lang="uk-UA" dirty="0" err="1"/>
              <a:t>Каддафи</a:t>
            </a:r>
            <a:r>
              <a:rPr lang="uk-UA" dirty="0"/>
              <a:t>, </a:t>
            </a:r>
            <a:r>
              <a:rPr lang="uk-UA" dirty="0" err="1"/>
              <a:t>перешедших</a:t>
            </a:r>
            <a:r>
              <a:rPr lang="uk-UA" dirty="0"/>
              <a:t> на сторону ПНС. На </a:t>
            </a:r>
            <a:r>
              <a:rPr lang="uk-UA" dirty="0" err="1"/>
              <a:t>подобном</a:t>
            </a:r>
            <a:r>
              <a:rPr lang="uk-UA" dirty="0"/>
              <a:t> </a:t>
            </a:r>
            <a:r>
              <a:rPr lang="uk-UA" dirty="0" err="1"/>
              <a:t>развитии</a:t>
            </a:r>
            <a:r>
              <a:rPr lang="uk-UA" dirty="0"/>
              <a:t> </a:t>
            </a:r>
            <a:r>
              <a:rPr lang="uk-UA" dirty="0" err="1"/>
              <a:t>событий</a:t>
            </a:r>
            <a:r>
              <a:rPr lang="uk-UA" dirty="0"/>
              <a:t> </a:t>
            </a:r>
            <a:r>
              <a:rPr lang="uk-UA" dirty="0" err="1"/>
              <a:t>будут</a:t>
            </a:r>
            <a:r>
              <a:rPr lang="uk-UA" dirty="0"/>
              <a:t> </a:t>
            </a:r>
            <a:r>
              <a:rPr lang="uk-UA" dirty="0" err="1"/>
              <a:t>настаивать</a:t>
            </a:r>
            <a:r>
              <a:rPr lang="uk-UA" dirty="0"/>
              <a:t> </a:t>
            </a:r>
            <a:r>
              <a:rPr lang="uk-UA" dirty="0" err="1"/>
              <a:t>представители</a:t>
            </a:r>
            <a:r>
              <a:rPr lang="uk-UA" dirty="0"/>
              <a:t> </a:t>
            </a:r>
            <a:r>
              <a:rPr lang="uk-UA" dirty="0" err="1"/>
              <a:t>радикальных</a:t>
            </a:r>
            <a:r>
              <a:rPr lang="uk-UA" dirty="0"/>
              <a:t> сил;</a:t>
            </a:r>
            <a:endParaRPr lang="ru-RU" dirty="0"/>
          </a:p>
          <a:p>
            <a:pPr lvl="0"/>
            <a:r>
              <a:rPr lang="uk-UA" dirty="0"/>
              <a:t>В </a:t>
            </a:r>
            <a:r>
              <a:rPr lang="uk-UA" dirty="0" err="1"/>
              <a:t>зоне</a:t>
            </a:r>
            <a:r>
              <a:rPr lang="uk-UA" dirty="0"/>
              <a:t> риска </a:t>
            </a:r>
            <a:r>
              <a:rPr lang="uk-UA" dirty="0" err="1"/>
              <a:t>оказываются</a:t>
            </a:r>
            <a:r>
              <a:rPr lang="uk-UA" dirty="0"/>
              <a:t> Алжир, Мали, </a:t>
            </a:r>
            <a:r>
              <a:rPr lang="uk-UA" dirty="0" err="1"/>
              <a:t>Нигер</a:t>
            </a:r>
            <a:r>
              <a:rPr lang="uk-UA" dirty="0"/>
              <a:t>, Чад и </a:t>
            </a:r>
            <a:r>
              <a:rPr lang="uk-UA" dirty="0" err="1"/>
              <a:t>Буркина-Фасо</a:t>
            </a:r>
            <a:r>
              <a:rPr lang="uk-UA" dirty="0"/>
              <a:t>. </a:t>
            </a:r>
            <a:r>
              <a:rPr lang="uk-UA" dirty="0" err="1"/>
              <a:t>Потеря</a:t>
            </a:r>
            <a:r>
              <a:rPr lang="uk-UA" dirty="0"/>
              <a:t> </a:t>
            </a:r>
            <a:r>
              <a:rPr lang="uk-UA" dirty="0" err="1"/>
              <a:t>Ливией</a:t>
            </a:r>
            <a:r>
              <a:rPr lang="uk-UA" dirty="0"/>
              <a:t> </a:t>
            </a:r>
            <a:r>
              <a:rPr lang="uk-UA" dirty="0" err="1"/>
              <a:t>регионального</a:t>
            </a:r>
            <a:r>
              <a:rPr lang="uk-UA" dirty="0"/>
              <a:t> </a:t>
            </a:r>
            <a:r>
              <a:rPr lang="uk-UA" dirty="0" err="1"/>
              <a:t>лидерства</a:t>
            </a:r>
            <a:r>
              <a:rPr lang="uk-UA" dirty="0"/>
              <a:t>, </a:t>
            </a:r>
            <a:r>
              <a:rPr lang="uk-UA" dirty="0" err="1"/>
              <a:t>создало</a:t>
            </a:r>
            <a:r>
              <a:rPr lang="uk-UA" dirty="0"/>
              <a:t> </a:t>
            </a:r>
            <a:r>
              <a:rPr lang="uk-UA" dirty="0" err="1"/>
              <a:t>своего</a:t>
            </a:r>
            <a:r>
              <a:rPr lang="uk-UA" dirty="0"/>
              <a:t> </a:t>
            </a:r>
            <a:r>
              <a:rPr lang="uk-UA" dirty="0" err="1"/>
              <a:t>рода</a:t>
            </a:r>
            <a:r>
              <a:rPr lang="uk-UA" dirty="0"/>
              <a:t> </a:t>
            </a:r>
            <a:r>
              <a:rPr lang="uk-UA" dirty="0" err="1"/>
              <a:t>региональный</a:t>
            </a:r>
            <a:r>
              <a:rPr lang="uk-UA" dirty="0"/>
              <a:t> </a:t>
            </a:r>
            <a:r>
              <a:rPr lang="uk-UA" dirty="0" err="1"/>
              <a:t>политический</a:t>
            </a:r>
            <a:r>
              <a:rPr lang="uk-UA" dirty="0"/>
              <a:t> вакуум, в </a:t>
            </a:r>
            <a:r>
              <a:rPr lang="uk-UA" dirty="0" err="1"/>
              <a:t>котором</a:t>
            </a:r>
            <a:r>
              <a:rPr lang="uk-UA" dirty="0"/>
              <a:t> </a:t>
            </a:r>
            <a:r>
              <a:rPr lang="uk-UA" dirty="0" err="1"/>
              <a:t>лидеры</a:t>
            </a:r>
            <a:r>
              <a:rPr lang="uk-UA" dirty="0"/>
              <a:t> </a:t>
            </a:r>
            <a:r>
              <a:rPr lang="uk-UA" dirty="0" err="1"/>
              <a:t>стран</a:t>
            </a:r>
            <a:r>
              <a:rPr lang="uk-UA" dirty="0"/>
              <a:t> утратили </a:t>
            </a:r>
            <a:r>
              <a:rPr lang="uk-UA" dirty="0" err="1"/>
              <a:t>централизованную</a:t>
            </a:r>
            <a:r>
              <a:rPr lang="uk-UA" dirty="0"/>
              <a:t> </a:t>
            </a:r>
            <a:r>
              <a:rPr lang="uk-UA" dirty="0" err="1"/>
              <a:t>поддержку</a:t>
            </a:r>
            <a:r>
              <a:rPr lang="uk-UA" dirty="0"/>
              <a:t> </a:t>
            </a:r>
            <a:r>
              <a:rPr lang="uk-UA" dirty="0" err="1"/>
              <a:t>Триполи</a:t>
            </a:r>
            <a:r>
              <a:rPr lang="uk-UA" dirty="0"/>
              <a:t> и </a:t>
            </a:r>
            <a:r>
              <a:rPr lang="uk-UA" dirty="0" err="1"/>
              <a:t>определенные</a:t>
            </a:r>
            <a:r>
              <a:rPr lang="uk-UA" dirty="0"/>
              <a:t> </a:t>
            </a:r>
            <a:r>
              <a:rPr lang="uk-UA" dirty="0" err="1"/>
              <a:t>гарантии</a:t>
            </a:r>
            <a:r>
              <a:rPr lang="uk-UA" dirty="0"/>
              <a:t> </a:t>
            </a:r>
            <a:r>
              <a:rPr lang="uk-UA" dirty="0" err="1"/>
              <a:t>безопасности</a:t>
            </a:r>
            <a:r>
              <a:rPr lang="uk-UA" dirty="0"/>
              <a:t>. В </a:t>
            </a:r>
            <a:r>
              <a:rPr lang="uk-UA" dirty="0" err="1"/>
              <a:t>итоге</a:t>
            </a:r>
            <a:r>
              <a:rPr lang="uk-UA" dirty="0"/>
              <a:t>, </a:t>
            </a:r>
            <a:r>
              <a:rPr lang="uk-UA" dirty="0" err="1"/>
              <a:t>вероятность</a:t>
            </a:r>
            <a:r>
              <a:rPr lang="uk-UA" dirty="0"/>
              <a:t> </a:t>
            </a:r>
            <a:r>
              <a:rPr lang="uk-UA" dirty="0" err="1"/>
              <a:t>государственных</a:t>
            </a:r>
            <a:r>
              <a:rPr lang="uk-UA" dirty="0"/>
              <a:t> </a:t>
            </a:r>
            <a:r>
              <a:rPr lang="uk-UA" dirty="0" err="1"/>
              <a:t>переворотов</a:t>
            </a:r>
            <a:r>
              <a:rPr lang="uk-UA" dirty="0"/>
              <a:t>, </a:t>
            </a:r>
            <a:r>
              <a:rPr lang="uk-UA" dirty="0" err="1"/>
              <a:t>эскалации</a:t>
            </a:r>
            <a:r>
              <a:rPr lang="uk-UA" dirty="0"/>
              <a:t> </a:t>
            </a:r>
            <a:r>
              <a:rPr lang="uk-UA" dirty="0" err="1"/>
              <a:t>экстремизма</a:t>
            </a:r>
            <a:r>
              <a:rPr lang="uk-UA" dirty="0"/>
              <a:t> и </a:t>
            </a:r>
            <a:r>
              <a:rPr lang="uk-UA" dirty="0" err="1"/>
              <a:t>гражданских</a:t>
            </a:r>
            <a:r>
              <a:rPr lang="uk-UA" dirty="0"/>
              <a:t> </a:t>
            </a:r>
            <a:r>
              <a:rPr lang="uk-UA" dirty="0" err="1"/>
              <a:t>войн</a:t>
            </a:r>
            <a:r>
              <a:rPr lang="uk-UA" dirty="0"/>
              <a:t> </a:t>
            </a:r>
            <a:r>
              <a:rPr lang="uk-UA" dirty="0" err="1"/>
              <a:t>возрастает</a:t>
            </a:r>
            <a:r>
              <a:rPr lang="uk-UA" dirty="0"/>
              <a:t>;</a:t>
            </a:r>
            <a:endParaRPr lang="ru-RU" dirty="0"/>
          </a:p>
          <a:p>
            <a:pPr lvl="0"/>
            <a:r>
              <a:rPr lang="uk-UA" dirty="0"/>
              <a:t>Так, </a:t>
            </a:r>
            <a:r>
              <a:rPr lang="uk-UA" dirty="0" err="1"/>
              <a:t>министр</a:t>
            </a:r>
            <a:r>
              <a:rPr lang="uk-UA" dirty="0"/>
              <a:t> Алжира по </a:t>
            </a:r>
            <a:r>
              <a:rPr lang="uk-UA" dirty="0" err="1"/>
              <a:t>делам</a:t>
            </a:r>
            <a:r>
              <a:rPr lang="uk-UA" dirty="0"/>
              <a:t> </a:t>
            </a:r>
            <a:r>
              <a:rPr lang="uk-UA" dirty="0" err="1"/>
              <a:t>Магриба</a:t>
            </a:r>
            <a:r>
              <a:rPr lang="uk-UA" dirty="0"/>
              <a:t> и Африки </a:t>
            </a:r>
            <a:r>
              <a:rPr lang="uk-UA" dirty="0" err="1"/>
              <a:t>Абделькадер</a:t>
            </a:r>
            <a:r>
              <a:rPr lang="uk-UA" dirty="0"/>
              <a:t> </a:t>
            </a:r>
            <a:r>
              <a:rPr lang="uk-UA" dirty="0" err="1"/>
              <a:t>Мессахель</a:t>
            </a:r>
            <a:r>
              <a:rPr lang="uk-UA" dirty="0"/>
              <a:t> </a:t>
            </a:r>
            <a:r>
              <a:rPr lang="uk-UA" dirty="0" err="1"/>
              <a:t>заявил</a:t>
            </a:r>
            <a:r>
              <a:rPr lang="uk-UA" dirty="0"/>
              <a:t> о том, </a:t>
            </a:r>
            <a:r>
              <a:rPr lang="uk-UA" dirty="0" err="1"/>
              <a:t>что</a:t>
            </a:r>
            <a:r>
              <a:rPr lang="uk-UA" dirty="0"/>
              <a:t> </a:t>
            </a:r>
            <a:r>
              <a:rPr lang="uk-UA" dirty="0" err="1"/>
              <a:t>практически</a:t>
            </a:r>
            <a:r>
              <a:rPr lang="uk-UA" dirty="0"/>
              <a:t> все </a:t>
            </a:r>
            <a:r>
              <a:rPr lang="uk-UA" dirty="0" err="1"/>
              <a:t>теракты</a:t>
            </a:r>
            <a:r>
              <a:rPr lang="uk-UA" dirty="0"/>
              <a:t>, </a:t>
            </a:r>
            <a:r>
              <a:rPr lang="uk-UA" dirty="0" err="1"/>
              <a:t>совершенные</a:t>
            </a:r>
            <a:r>
              <a:rPr lang="uk-UA" dirty="0"/>
              <a:t> за два </a:t>
            </a:r>
            <a:r>
              <a:rPr lang="uk-UA" dirty="0" err="1"/>
              <a:t>последние</a:t>
            </a:r>
            <a:r>
              <a:rPr lang="uk-UA" dirty="0"/>
              <a:t> </a:t>
            </a:r>
            <a:r>
              <a:rPr lang="uk-UA" dirty="0" err="1"/>
              <a:t>месяца</a:t>
            </a:r>
            <a:r>
              <a:rPr lang="uk-UA" dirty="0"/>
              <a:t> на </a:t>
            </a:r>
            <a:r>
              <a:rPr lang="uk-UA" dirty="0" err="1"/>
              <a:t>территории</a:t>
            </a:r>
            <a:r>
              <a:rPr lang="uk-UA" dirty="0"/>
              <a:t> </a:t>
            </a:r>
            <a:r>
              <a:rPr lang="uk-UA" dirty="0" err="1"/>
              <a:t>этой</a:t>
            </a:r>
            <a:r>
              <a:rPr lang="uk-UA" dirty="0"/>
              <a:t> </a:t>
            </a:r>
            <a:r>
              <a:rPr lang="uk-UA" dirty="0" err="1"/>
              <a:t>страны</a:t>
            </a:r>
            <a:r>
              <a:rPr lang="uk-UA" dirty="0"/>
              <a:t> </a:t>
            </a:r>
            <a:r>
              <a:rPr lang="uk-UA" dirty="0" err="1"/>
              <a:t>были</a:t>
            </a:r>
            <a:r>
              <a:rPr lang="uk-UA" dirty="0"/>
              <a:t> </a:t>
            </a:r>
            <a:r>
              <a:rPr lang="uk-UA" dirty="0" err="1"/>
              <a:t>выполнены</a:t>
            </a:r>
            <a:r>
              <a:rPr lang="uk-UA" dirty="0"/>
              <a:t> с </a:t>
            </a:r>
            <a:r>
              <a:rPr lang="uk-UA" dirty="0" err="1"/>
              <a:t>применением</a:t>
            </a:r>
            <a:r>
              <a:rPr lang="uk-UA" dirty="0"/>
              <a:t> </a:t>
            </a:r>
            <a:r>
              <a:rPr lang="uk-UA" dirty="0" err="1"/>
              <a:t>оружия</a:t>
            </a:r>
            <a:r>
              <a:rPr lang="uk-UA" dirty="0"/>
              <a:t> и </a:t>
            </a:r>
            <a:r>
              <a:rPr lang="uk-UA" dirty="0" err="1"/>
              <a:t>боеприпасов</a:t>
            </a:r>
            <a:r>
              <a:rPr lang="uk-UA" dirty="0"/>
              <a:t>, </a:t>
            </a:r>
            <a:r>
              <a:rPr lang="uk-UA" dirty="0" err="1"/>
              <a:t>поступивших</a:t>
            </a:r>
            <a:r>
              <a:rPr lang="uk-UA" dirty="0"/>
              <a:t> в </a:t>
            </a:r>
            <a:r>
              <a:rPr lang="uk-UA" dirty="0" err="1"/>
              <a:t>страну</a:t>
            </a:r>
            <a:r>
              <a:rPr lang="uk-UA" dirty="0"/>
              <a:t> </a:t>
            </a:r>
            <a:r>
              <a:rPr lang="uk-UA" dirty="0" err="1"/>
              <a:t>из</a:t>
            </a:r>
            <a:r>
              <a:rPr lang="uk-UA" dirty="0"/>
              <a:t> </a:t>
            </a:r>
            <a:r>
              <a:rPr lang="uk-UA" dirty="0" err="1"/>
              <a:t>Ливии</a:t>
            </a:r>
            <a:r>
              <a:rPr lang="uk-UA" dirty="0"/>
              <a:t>. </a:t>
            </a:r>
            <a:endParaRPr lang="ru-RU" dirty="0"/>
          </a:p>
          <a:p>
            <a:pPr marL="0" indent="0">
              <a:buNone/>
            </a:pPr>
            <a:endParaRPr lang="ru-RU" dirty="0"/>
          </a:p>
        </p:txBody>
      </p:sp>
    </p:spTree>
    <p:extLst>
      <p:ext uri="{BB962C8B-B14F-4D97-AF65-F5344CB8AC3E}">
        <p14:creationId xmlns:p14="http://schemas.microsoft.com/office/powerpoint/2010/main" val="295552216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Autofit/>
          </a:bodyPr>
          <a:lstStyle/>
          <a:p>
            <a:r>
              <a:rPr lang="uk-UA" sz="2800" b="1" dirty="0"/>
              <a:t>Сценарій С.</a:t>
            </a:r>
            <a:r>
              <a:rPr lang="uk-UA" sz="2800" dirty="0"/>
              <a:t> Продовження громадянської війни з наступним формуванням ісламської держави зразка Афганістану часів режиму </a:t>
            </a:r>
            <a:r>
              <a:rPr lang="uk-UA" sz="2800" dirty="0" err="1"/>
              <a:t>Талібан</a:t>
            </a:r>
            <a:r>
              <a:rPr lang="uk-UA" sz="2800" dirty="0" smtClean="0"/>
              <a:t>.</a:t>
            </a:r>
            <a:endParaRPr lang="ru-RU" sz="2800" dirty="0"/>
          </a:p>
        </p:txBody>
      </p:sp>
      <p:sp>
        <p:nvSpPr>
          <p:cNvPr id="3" name="Объект 2"/>
          <p:cNvSpPr>
            <a:spLocks noGrp="1"/>
          </p:cNvSpPr>
          <p:nvPr>
            <p:ph idx="1"/>
          </p:nvPr>
        </p:nvSpPr>
        <p:spPr/>
        <p:txBody>
          <a:bodyPr>
            <a:normAutofit fontScale="85000" lnSpcReduction="10000"/>
          </a:bodyPr>
          <a:lstStyle/>
          <a:p>
            <a:pPr lvl="0"/>
            <a:r>
              <a:rPr lang="uk-UA" dirty="0" err="1"/>
              <a:t>Отсутствие</a:t>
            </a:r>
            <a:r>
              <a:rPr lang="uk-UA" dirty="0"/>
              <a:t> </a:t>
            </a:r>
            <a:r>
              <a:rPr lang="uk-UA" dirty="0" err="1"/>
              <a:t>централизованных</a:t>
            </a:r>
            <a:r>
              <a:rPr lang="uk-UA" dirty="0"/>
              <a:t> и </a:t>
            </a:r>
            <a:r>
              <a:rPr lang="uk-UA" dirty="0" err="1"/>
              <a:t>боеспособных</a:t>
            </a:r>
            <a:r>
              <a:rPr lang="uk-UA" dirty="0"/>
              <a:t> </a:t>
            </a:r>
            <a:r>
              <a:rPr lang="uk-UA" dirty="0" err="1"/>
              <a:t>регулярных</a:t>
            </a:r>
            <a:r>
              <a:rPr lang="uk-UA" dirty="0"/>
              <a:t> </a:t>
            </a:r>
            <a:r>
              <a:rPr lang="uk-UA" dirty="0" err="1"/>
              <a:t>частей</a:t>
            </a:r>
            <a:r>
              <a:rPr lang="uk-UA" dirty="0"/>
              <a:t> у </a:t>
            </a:r>
            <a:r>
              <a:rPr lang="uk-UA" dirty="0" err="1"/>
              <a:t>повстанцев</a:t>
            </a:r>
            <a:r>
              <a:rPr lang="uk-UA" dirty="0"/>
              <a:t> на </a:t>
            </a:r>
            <a:r>
              <a:rPr lang="uk-UA" dirty="0" err="1"/>
              <a:t>территории</a:t>
            </a:r>
            <a:r>
              <a:rPr lang="uk-UA" dirty="0"/>
              <a:t> </a:t>
            </a:r>
            <a:r>
              <a:rPr lang="uk-UA" dirty="0" err="1"/>
              <a:t>всей</a:t>
            </a:r>
            <a:r>
              <a:rPr lang="uk-UA" dirty="0"/>
              <a:t> </a:t>
            </a:r>
            <a:r>
              <a:rPr lang="uk-UA" dirty="0" err="1"/>
              <a:t>страны</a:t>
            </a:r>
            <a:r>
              <a:rPr lang="uk-UA" dirty="0"/>
              <a:t> </a:t>
            </a:r>
            <a:r>
              <a:rPr lang="uk-UA" dirty="0" err="1"/>
              <a:t>создают</a:t>
            </a:r>
            <a:r>
              <a:rPr lang="uk-UA" dirty="0"/>
              <a:t> </a:t>
            </a:r>
            <a:r>
              <a:rPr lang="uk-UA" dirty="0" err="1"/>
              <a:t>политический</a:t>
            </a:r>
            <a:r>
              <a:rPr lang="uk-UA" dirty="0"/>
              <a:t> вакуум и </a:t>
            </a:r>
            <a:r>
              <a:rPr lang="uk-UA" dirty="0" err="1"/>
              <a:t>усиливают</a:t>
            </a:r>
            <a:r>
              <a:rPr lang="uk-UA" dirty="0"/>
              <a:t> риски </a:t>
            </a:r>
            <a:r>
              <a:rPr lang="uk-UA" dirty="0" err="1"/>
              <a:t>дестабилизации</a:t>
            </a:r>
            <a:r>
              <a:rPr lang="uk-UA" dirty="0"/>
              <a:t> обстановки;</a:t>
            </a:r>
            <a:endParaRPr lang="ru-RU" dirty="0"/>
          </a:p>
          <a:p>
            <a:pPr lvl="0"/>
            <a:r>
              <a:rPr lang="uk-UA" dirty="0"/>
              <a:t>В </a:t>
            </a:r>
            <a:r>
              <a:rPr lang="uk-UA" dirty="0" err="1"/>
              <a:t>условиях</a:t>
            </a:r>
            <a:r>
              <a:rPr lang="uk-UA" dirty="0"/>
              <a:t> </a:t>
            </a:r>
            <a:r>
              <a:rPr lang="uk-UA" dirty="0" err="1"/>
              <a:t>политической</a:t>
            </a:r>
            <a:r>
              <a:rPr lang="uk-UA" dirty="0"/>
              <a:t> </a:t>
            </a:r>
            <a:r>
              <a:rPr lang="uk-UA" dirty="0" err="1"/>
              <a:t>слабости</a:t>
            </a:r>
            <a:r>
              <a:rPr lang="uk-UA" dirty="0"/>
              <a:t> ПНС и </a:t>
            </a:r>
            <a:r>
              <a:rPr lang="uk-UA" dirty="0" err="1"/>
              <a:t>отсутствия</a:t>
            </a:r>
            <a:r>
              <a:rPr lang="uk-UA" dirty="0"/>
              <a:t> </a:t>
            </a:r>
            <a:r>
              <a:rPr lang="uk-UA" dirty="0" err="1"/>
              <a:t>национальной</a:t>
            </a:r>
            <a:r>
              <a:rPr lang="uk-UA" dirty="0"/>
              <a:t> </a:t>
            </a:r>
            <a:r>
              <a:rPr lang="uk-UA" dirty="0" err="1"/>
              <a:t>армии</a:t>
            </a:r>
            <a:r>
              <a:rPr lang="uk-UA" dirty="0"/>
              <a:t>, на </a:t>
            </a:r>
            <a:r>
              <a:rPr lang="uk-UA" dirty="0" err="1"/>
              <a:t>территории</a:t>
            </a:r>
            <a:r>
              <a:rPr lang="uk-UA" dirty="0"/>
              <a:t> </a:t>
            </a:r>
            <a:r>
              <a:rPr lang="uk-UA" dirty="0" err="1"/>
              <a:t>Ливии</a:t>
            </a:r>
            <a:r>
              <a:rPr lang="uk-UA" dirty="0"/>
              <a:t> </a:t>
            </a:r>
            <a:r>
              <a:rPr lang="uk-UA" dirty="0" err="1"/>
              <a:t>усиливаются</a:t>
            </a:r>
            <a:r>
              <a:rPr lang="uk-UA" dirty="0"/>
              <a:t> </a:t>
            </a:r>
            <a:r>
              <a:rPr lang="uk-UA" dirty="0" err="1"/>
              <a:t>позиции</a:t>
            </a:r>
            <a:r>
              <a:rPr lang="uk-UA" dirty="0"/>
              <a:t> </a:t>
            </a:r>
            <a:r>
              <a:rPr lang="uk-UA" dirty="0" err="1"/>
              <a:t>радикальных</a:t>
            </a:r>
            <a:r>
              <a:rPr lang="uk-UA" dirty="0"/>
              <a:t> </a:t>
            </a:r>
            <a:r>
              <a:rPr lang="uk-UA" dirty="0" err="1"/>
              <a:t>организаций</a:t>
            </a:r>
            <a:r>
              <a:rPr lang="uk-UA" dirty="0"/>
              <a:t>, </a:t>
            </a:r>
            <a:r>
              <a:rPr lang="uk-UA" dirty="0" err="1"/>
              <a:t>имеющих</a:t>
            </a:r>
            <a:r>
              <a:rPr lang="uk-UA" dirty="0"/>
              <a:t> </a:t>
            </a:r>
            <a:r>
              <a:rPr lang="uk-UA" dirty="0" err="1"/>
              <a:t>централизованное</a:t>
            </a:r>
            <a:r>
              <a:rPr lang="uk-UA" dirty="0"/>
              <a:t> </a:t>
            </a:r>
            <a:r>
              <a:rPr lang="uk-UA" dirty="0" err="1"/>
              <a:t>командование</a:t>
            </a:r>
            <a:r>
              <a:rPr lang="uk-UA" dirty="0"/>
              <a:t>, </a:t>
            </a:r>
            <a:r>
              <a:rPr lang="uk-UA" dirty="0" err="1"/>
              <a:t>внешнюю</a:t>
            </a:r>
            <a:r>
              <a:rPr lang="uk-UA" dirty="0"/>
              <a:t> </a:t>
            </a:r>
            <a:r>
              <a:rPr lang="uk-UA" dirty="0" err="1"/>
              <a:t>поддержку</a:t>
            </a:r>
            <a:r>
              <a:rPr lang="uk-UA" dirty="0"/>
              <a:t> и </a:t>
            </a:r>
            <a:r>
              <a:rPr lang="uk-UA" dirty="0" err="1"/>
              <a:t>хорошо</a:t>
            </a:r>
            <a:r>
              <a:rPr lang="uk-UA" dirty="0"/>
              <a:t> </a:t>
            </a:r>
            <a:r>
              <a:rPr lang="uk-UA" dirty="0" err="1"/>
              <a:t>развитую</a:t>
            </a:r>
            <a:r>
              <a:rPr lang="uk-UA" dirty="0"/>
              <a:t> структуру, а </a:t>
            </a:r>
            <a:r>
              <a:rPr lang="uk-UA" dirty="0" err="1"/>
              <a:t>их</a:t>
            </a:r>
            <a:r>
              <a:rPr lang="uk-UA" dirty="0"/>
              <a:t> </a:t>
            </a:r>
            <a:r>
              <a:rPr lang="uk-UA" dirty="0" err="1"/>
              <a:t>представители</a:t>
            </a:r>
            <a:r>
              <a:rPr lang="uk-UA" dirty="0"/>
              <a:t> </a:t>
            </a:r>
            <a:r>
              <a:rPr lang="uk-UA" dirty="0" err="1"/>
              <a:t>будут</a:t>
            </a:r>
            <a:r>
              <a:rPr lang="uk-UA" dirty="0"/>
              <a:t> негласно </a:t>
            </a:r>
            <a:r>
              <a:rPr lang="uk-UA" dirty="0" err="1"/>
              <a:t>принимать</a:t>
            </a:r>
            <a:r>
              <a:rPr lang="uk-UA" dirty="0"/>
              <a:t> </a:t>
            </a:r>
            <a:r>
              <a:rPr lang="uk-UA" dirty="0" err="1"/>
              <a:t>участие</a:t>
            </a:r>
            <a:r>
              <a:rPr lang="uk-UA" dirty="0"/>
              <a:t> в </a:t>
            </a:r>
            <a:r>
              <a:rPr lang="uk-UA" dirty="0" err="1"/>
              <a:t>формировании</a:t>
            </a:r>
            <a:r>
              <a:rPr lang="uk-UA" dirty="0"/>
              <a:t> нового </a:t>
            </a:r>
            <a:r>
              <a:rPr lang="uk-UA" dirty="0" err="1"/>
              <a:t>правительства</a:t>
            </a:r>
            <a:r>
              <a:rPr lang="uk-UA" dirty="0"/>
              <a:t>;</a:t>
            </a:r>
            <a:endParaRPr lang="ru-RU" dirty="0"/>
          </a:p>
          <a:p>
            <a:endParaRPr lang="ru-RU" dirty="0"/>
          </a:p>
        </p:txBody>
      </p:sp>
    </p:spTree>
    <p:extLst>
      <p:ext uri="{BB962C8B-B14F-4D97-AF65-F5344CB8AC3E}">
        <p14:creationId xmlns:p14="http://schemas.microsoft.com/office/powerpoint/2010/main" val="146033454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Autofit/>
          </a:bodyPr>
          <a:lstStyle/>
          <a:p>
            <a:r>
              <a:rPr lang="uk-UA" sz="3600" b="1" dirty="0"/>
              <a:t>Сценарій Д.</a:t>
            </a:r>
            <a:r>
              <a:rPr lang="uk-UA" sz="3600" dirty="0"/>
              <a:t> Розпад Лівії на 2-3 самостійні утворення (сценарій Судану</a:t>
            </a:r>
            <a:r>
              <a:rPr lang="uk-UA" sz="3600" dirty="0" smtClean="0"/>
              <a:t>).</a:t>
            </a:r>
            <a:endParaRPr lang="ru-RU" sz="3600" dirty="0"/>
          </a:p>
        </p:txBody>
      </p:sp>
      <p:sp>
        <p:nvSpPr>
          <p:cNvPr id="3" name="Объект 2"/>
          <p:cNvSpPr>
            <a:spLocks noGrp="1"/>
          </p:cNvSpPr>
          <p:nvPr>
            <p:ph idx="1"/>
          </p:nvPr>
        </p:nvSpPr>
        <p:spPr/>
        <p:txBody>
          <a:bodyPr>
            <a:normAutofit fontScale="70000" lnSpcReduction="20000"/>
          </a:bodyPr>
          <a:lstStyle/>
          <a:p>
            <a:pPr lvl="0"/>
            <a:r>
              <a:rPr lang="uk-UA" dirty="0"/>
              <a:t>Очевидно, </a:t>
            </a:r>
            <a:r>
              <a:rPr lang="uk-UA" dirty="0" err="1"/>
              <a:t>что</a:t>
            </a:r>
            <a:r>
              <a:rPr lang="uk-UA" dirty="0"/>
              <a:t> племена, </a:t>
            </a:r>
            <a:r>
              <a:rPr lang="uk-UA" dirty="0" err="1"/>
              <a:t>утратившие</a:t>
            </a:r>
            <a:r>
              <a:rPr lang="uk-UA" dirty="0"/>
              <a:t> контроль над </a:t>
            </a:r>
            <a:r>
              <a:rPr lang="uk-UA" dirty="0" err="1"/>
              <a:t>нефтяными</a:t>
            </a:r>
            <a:r>
              <a:rPr lang="uk-UA" dirty="0"/>
              <a:t> полями </a:t>
            </a:r>
            <a:r>
              <a:rPr lang="uk-UA" dirty="0" err="1"/>
              <a:t>или</a:t>
            </a:r>
            <a:r>
              <a:rPr lang="uk-UA" dirty="0"/>
              <a:t> </a:t>
            </a:r>
            <a:r>
              <a:rPr lang="uk-UA" dirty="0" err="1"/>
              <a:t>вновь</a:t>
            </a:r>
            <a:r>
              <a:rPr lang="uk-UA" dirty="0"/>
              <a:t> не </a:t>
            </a:r>
            <a:r>
              <a:rPr lang="uk-UA" dirty="0" err="1"/>
              <a:t>получившими</a:t>
            </a:r>
            <a:r>
              <a:rPr lang="uk-UA" dirty="0"/>
              <a:t> к ним доступ </a:t>
            </a:r>
            <a:r>
              <a:rPr lang="uk-UA" dirty="0" err="1"/>
              <a:t>после</a:t>
            </a:r>
            <a:r>
              <a:rPr lang="uk-UA" dirty="0"/>
              <a:t> </a:t>
            </a:r>
            <a:r>
              <a:rPr lang="uk-UA" dirty="0" err="1"/>
              <a:t>падения</a:t>
            </a:r>
            <a:r>
              <a:rPr lang="uk-UA" dirty="0"/>
              <a:t> </a:t>
            </a:r>
            <a:r>
              <a:rPr lang="uk-UA" dirty="0" err="1"/>
              <a:t>режима</a:t>
            </a:r>
            <a:r>
              <a:rPr lang="uk-UA" dirty="0"/>
              <a:t> </a:t>
            </a:r>
            <a:r>
              <a:rPr lang="uk-UA" dirty="0" err="1"/>
              <a:t>Каддафи</a:t>
            </a:r>
            <a:r>
              <a:rPr lang="uk-UA" dirty="0"/>
              <a:t> </a:t>
            </a:r>
            <a:r>
              <a:rPr lang="uk-UA" dirty="0" err="1"/>
              <a:t>окажутся</a:t>
            </a:r>
            <a:r>
              <a:rPr lang="uk-UA" dirty="0"/>
              <a:t> «</a:t>
            </a:r>
            <a:r>
              <a:rPr lang="uk-UA" dirty="0" err="1"/>
              <a:t>слабым</a:t>
            </a:r>
            <a:r>
              <a:rPr lang="uk-UA" dirty="0"/>
              <a:t> </a:t>
            </a:r>
            <a:r>
              <a:rPr lang="uk-UA" dirty="0" err="1"/>
              <a:t>звеном</a:t>
            </a:r>
            <a:r>
              <a:rPr lang="uk-UA" dirty="0"/>
              <a:t>» в </a:t>
            </a:r>
            <a:r>
              <a:rPr lang="uk-UA" dirty="0" err="1"/>
              <a:t>новой</a:t>
            </a:r>
            <a:r>
              <a:rPr lang="uk-UA" dirty="0"/>
              <a:t> </a:t>
            </a:r>
            <a:r>
              <a:rPr lang="uk-UA" dirty="0" err="1"/>
              <a:t>политической</a:t>
            </a:r>
            <a:r>
              <a:rPr lang="uk-UA" dirty="0"/>
              <a:t> </a:t>
            </a:r>
            <a:r>
              <a:rPr lang="uk-UA" dirty="0" err="1"/>
              <a:t>архитектуре</a:t>
            </a:r>
            <a:r>
              <a:rPr lang="uk-UA" dirty="0"/>
              <a:t> </a:t>
            </a:r>
            <a:r>
              <a:rPr lang="uk-UA" dirty="0" err="1"/>
              <a:t>страны</a:t>
            </a:r>
            <a:r>
              <a:rPr lang="uk-UA" dirty="0"/>
              <a:t> и </a:t>
            </a:r>
            <a:r>
              <a:rPr lang="uk-UA" dirty="0" err="1"/>
              <a:t>будут</a:t>
            </a:r>
            <a:r>
              <a:rPr lang="uk-UA" dirty="0"/>
              <a:t> </a:t>
            </a:r>
            <a:r>
              <a:rPr lang="uk-UA" dirty="0" err="1"/>
              <a:t>играть</a:t>
            </a:r>
            <a:r>
              <a:rPr lang="uk-UA" dirty="0"/>
              <a:t> на </a:t>
            </a:r>
            <a:r>
              <a:rPr lang="uk-UA" dirty="0" err="1"/>
              <a:t>раскол</a:t>
            </a:r>
            <a:r>
              <a:rPr lang="uk-UA" dirty="0"/>
              <a:t> </a:t>
            </a:r>
            <a:r>
              <a:rPr lang="uk-UA" dirty="0" err="1"/>
              <a:t>новой</a:t>
            </a:r>
            <a:r>
              <a:rPr lang="uk-UA" dirty="0"/>
              <a:t> </a:t>
            </a:r>
            <a:r>
              <a:rPr lang="uk-UA" dirty="0" err="1"/>
              <a:t>системы</a:t>
            </a:r>
            <a:r>
              <a:rPr lang="uk-UA" dirty="0"/>
              <a:t>. Для </a:t>
            </a:r>
            <a:r>
              <a:rPr lang="uk-UA" dirty="0" err="1"/>
              <a:t>некоторых</a:t>
            </a:r>
            <a:r>
              <a:rPr lang="uk-UA" dirty="0"/>
              <a:t> </a:t>
            </a:r>
            <a:r>
              <a:rPr lang="uk-UA" dirty="0" err="1"/>
              <a:t>из</a:t>
            </a:r>
            <a:r>
              <a:rPr lang="uk-UA" dirty="0"/>
              <a:t> них сепаратизм </a:t>
            </a:r>
            <a:r>
              <a:rPr lang="uk-UA" dirty="0" err="1"/>
              <a:t>будет</a:t>
            </a:r>
            <a:r>
              <a:rPr lang="uk-UA" dirty="0"/>
              <a:t> </a:t>
            </a:r>
            <a:r>
              <a:rPr lang="uk-UA" dirty="0" err="1"/>
              <a:t>рассматриваться</a:t>
            </a:r>
            <a:r>
              <a:rPr lang="uk-UA" dirty="0"/>
              <a:t> в </a:t>
            </a:r>
            <a:r>
              <a:rPr lang="uk-UA" dirty="0" err="1"/>
              <a:t>качестве</a:t>
            </a:r>
            <a:r>
              <a:rPr lang="uk-UA" dirty="0"/>
              <a:t> </a:t>
            </a:r>
            <a:r>
              <a:rPr lang="uk-UA" dirty="0" err="1"/>
              <a:t>выхода</a:t>
            </a:r>
            <a:r>
              <a:rPr lang="uk-UA" dirty="0"/>
              <a:t> </a:t>
            </a:r>
            <a:r>
              <a:rPr lang="uk-UA" dirty="0" err="1"/>
              <a:t>из</a:t>
            </a:r>
            <a:r>
              <a:rPr lang="uk-UA" dirty="0"/>
              <a:t> </a:t>
            </a:r>
            <a:r>
              <a:rPr lang="uk-UA" dirty="0" err="1"/>
              <a:t>сложившейся</a:t>
            </a:r>
            <a:r>
              <a:rPr lang="uk-UA" dirty="0"/>
              <a:t> </a:t>
            </a:r>
            <a:r>
              <a:rPr lang="uk-UA" dirty="0" err="1"/>
              <a:t>ситуации</a:t>
            </a:r>
            <a:r>
              <a:rPr lang="uk-UA" dirty="0"/>
              <a:t>;</a:t>
            </a:r>
            <a:endParaRPr lang="ru-RU" dirty="0"/>
          </a:p>
          <a:p>
            <a:pPr lvl="0"/>
            <a:r>
              <a:rPr lang="uk-UA" dirty="0" smtClean="0"/>
              <a:t>Одним </a:t>
            </a:r>
            <a:r>
              <a:rPr lang="uk-UA" dirty="0" err="1"/>
              <a:t>из</a:t>
            </a:r>
            <a:r>
              <a:rPr lang="uk-UA" dirty="0"/>
              <a:t> </a:t>
            </a:r>
            <a:r>
              <a:rPr lang="uk-UA" dirty="0" err="1"/>
              <a:t>болезненных</a:t>
            </a:r>
            <a:r>
              <a:rPr lang="uk-UA" dirty="0"/>
              <a:t> </a:t>
            </a:r>
            <a:r>
              <a:rPr lang="uk-UA" dirty="0" err="1"/>
              <a:t>вопросов</a:t>
            </a:r>
            <a:r>
              <a:rPr lang="uk-UA" dirty="0"/>
              <a:t> в </a:t>
            </a:r>
            <a:r>
              <a:rPr lang="uk-UA" dirty="0" err="1"/>
              <a:t>посткаддафистской</a:t>
            </a:r>
            <a:r>
              <a:rPr lang="uk-UA" dirty="0"/>
              <a:t> </a:t>
            </a:r>
            <a:r>
              <a:rPr lang="uk-UA" dirty="0" err="1"/>
              <a:t>Ливии</a:t>
            </a:r>
            <a:r>
              <a:rPr lang="uk-UA" dirty="0"/>
              <a:t> </a:t>
            </a:r>
            <a:r>
              <a:rPr lang="uk-UA" dirty="0" err="1"/>
              <a:t>будет</a:t>
            </a:r>
            <a:r>
              <a:rPr lang="uk-UA" dirty="0"/>
              <a:t> </a:t>
            </a:r>
            <a:r>
              <a:rPr lang="uk-UA" dirty="0" err="1"/>
              <a:t>перераспределение</a:t>
            </a:r>
            <a:r>
              <a:rPr lang="uk-UA" dirty="0"/>
              <a:t> </a:t>
            </a:r>
            <a:r>
              <a:rPr lang="uk-UA" dirty="0" err="1"/>
              <a:t>нефтяных</a:t>
            </a:r>
            <a:r>
              <a:rPr lang="uk-UA" dirty="0"/>
              <a:t> </a:t>
            </a:r>
            <a:r>
              <a:rPr lang="uk-UA" dirty="0" err="1"/>
              <a:t>активов</a:t>
            </a:r>
            <a:r>
              <a:rPr lang="uk-UA" dirty="0"/>
              <a:t> </a:t>
            </a:r>
            <a:r>
              <a:rPr lang="uk-UA" dirty="0" err="1"/>
              <a:t>страны</a:t>
            </a:r>
            <a:r>
              <a:rPr lang="uk-UA" dirty="0"/>
              <a:t> </a:t>
            </a:r>
            <a:r>
              <a:rPr lang="uk-UA" dirty="0" err="1"/>
              <a:t>между</a:t>
            </a:r>
            <a:r>
              <a:rPr lang="uk-UA" dirty="0"/>
              <a:t> </a:t>
            </a:r>
            <a:r>
              <a:rPr lang="uk-UA" dirty="0" err="1"/>
              <a:t>европейской</a:t>
            </a:r>
            <a:r>
              <a:rPr lang="uk-UA" dirty="0"/>
              <a:t> </a:t>
            </a:r>
            <a:r>
              <a:rPr lang="uk-UA" dirty="0" err="1"/>
              <a:t>коалицией</a:t>
            </a:r>
            <a:r>
              <a:rPr lang="uk-UA" dirty="0"/>
              <a:t> в лице </a:t>
            </a:r>
            <a:r>
              <a:rPr lang="uk-UA" dirty="0" err="1"/>
              <a:t>Франции</a:t>
            </a:r>
            <a:r>
              <a:rPr lang="uk-UA" dirty="0"/>
              <a:t>, </a:t>
            </a:r>
            <a:r>
              <a:rPr lang="uk-UA" dirty="0" err="1"/>
              <a:t>Италии</a:t>
            </a:r>
            <a:r>
              <a:rPr lang="uk-UA" dirty="0"/>
              <a:t> и </a:t>
            </a:r>
            <a:r>
              <a:rPr lang="uk-UA" dirty="0" err="1"/>
              <a:t>Великобритании</a:t>
            </a:r>
            <a:r>
              <a:rPr lang="uk-UA" dirty="0"/>
              <a:t> и Катаром. </a:t>
            </a:r>
            <a:r>
              <a:rPr lang="uk-UA" dirty="0" err="1"/>
              <a:t>Одновременно</a:t>
            </a:r>
            <a:r>
              <a:rPr lang="uk-UA" dirty="0"/>
              <a:t> с </a:t>
            </a:r>
            <a:r>
              <a:rPr lang="uk-UA" dirty="0" err="1"/>
              <a:t>этим</a:t>
            </a:r>
            <a:r>
              <a:rPr lang="uk-UA" dirty="0"/>
              <a:t> </a:t>
            </a:r>
            <a:r>
              <a:rPr lang="uk-UA" dirty="0" err="1"/>
              <a:t>усиление</a:t>
            </a:r>
            <a:r>
              <a:rPr lang="uk-UA" dirty="0"/>
              <a:t> Катара в </a:t>
            </a:r>
            <a:r>
              <a:rPr lang="uk-UA" dirty="0" err="1"/>
              <a:t>регионе</a:t>
            </a:r>
            <a:r>
              <a:rPr lang="uk-UA" dirty="0"/>
              <a:t> </a:t>
            </a:r>
            <a:r>
              <a:rPr lang="uk-UA" dirty="0" err="1"/>
              <a:t>вызовет</a:t>
            </a:r>
            <a:r>
              <a:rPr lang="uk-UA" dirty="0"/>
              <a:t> </a:t>
            </a:r>
            <a:r>
              <a:rPr lang="uk-UA" dirty="0" err="1"/>
              <a:t>противодействие</a:t>
            </a:r>
            <a:r>
              <a:rPr lang="uk-UA" dirty="0"/>
              <a:t> </a:t>
            </a:r>
            <a:r>
              <a:rPr lang="uk-UA" dirty="0" err="1"/>
              <a:t>со</a:t>
            </a:r>
            <a:r>
              <a:rPr lang="uk-UA" dirty="0"/>
              <a:t> </a:t>
            </a:r>
            <a:r>
              <a:rPr lang="uk-UA" dirty="0" err="1"/>
              <a:t>стороны</a:t>
            </a:r>
            <a:r>
              <a:rPr lang="uk-UA" dirty="0"/>
              <a:t> </a:t>
            </a:r>
            <a:r>
              <a:rPr lang="uk-UA" dirty="0" err="1"/>
              <a:t>Саудовской</a:t>
            </a:r>
            <a:r>
              <a:rPr lang="uk-UA" dirty="0"/>
              <a:t> </a:t>
            </a:r>
            <a:r>
              <a:rPr lang="uk-UA" dirty="0" err="1"/>
              <a:t>Аравии</a:t>
            </a:r>
            <a:r>
              <a:rPr lang="uk-UA" dirty="0"/>
              <a:t> и </a:t>
            </a:r>
            <a:r>
              <a:rPr lang="uk-UA" dirty="0" err="1"/>
              <a:t>Турции</a:t>
            </a:r>
            <a:r>
              <a:rPr lang="uk-UA" dirty="0"/>
              <a:t>, </a:t>
            </a:r>
            <a:r>
              <a:rPr lang="uk-UA" dirty="0" err="1"/>
              <a:t>также</a:t>
            </a:r>
            <a:r>
              <a:rPr lang="uk-UA" dirty="0"/>
              <a:t> </a:t>
            </a:r>
            <a:r>
              <a:rPr lang="uk-UA" dirty="0" err="1"/>
              <a:t>претендующих</a:t>
            </a:r>
            <a:r>
              <a:rPr lang="uk-UA" dirty="0"/>
              <a:t> на </a:t>
            </a:r>
            <a:r>
              <a:rPr lang="uk-UA" dirty="0" err="1"/>
              <a:t>лидерство</a:t>
            </a:r>
            <a:r>
              <a:rPr lang="uk-UA" dirty="0"/>
              <a:t> в </a:t>
            </a:r>
            <a:r>
              <a:rPr lang="uk-UA" dirty="0" err="1"/>
              <a:t>Северной</a:t>
            </a:r>
            <a:r>
              <a:rPr lang="uk-UA" dirty="0"/>
              <a:t> </a:t>
            </a:r>
            <a:r>
              <a:rPr lang="uk-UA" dirty="0" err="1"/>
              <a:t>Африке</a:t>
            </a:r>
            <a:r>
              <a:rPr lang="uk-UA" dirty="0"/>
              <a:t>. </a:t>
            </a:r>
            <a:r>
              <a:rPr lang="uk-UA" dirty="0" err="1"/>
              <a:t>Что</a:t>
            </a:r>
            <a:r>
              <a:rPr lang="uk-UA" dirty="0"/>
              <a:t> </a:t>
            </a:r>
            <a:r>
              <a:rPr lang="uk-UA" dirty="0" err="1"/>
              <a:t>является</a:t>
            </a:r>
            <a:r>
              <a:rPr lang="uk-UA" dirty="0"/>
              <a:t> </a:t>
            </a:r>
            <a:r>
              <a:rPr lang="uk-UA" dirty="0" err="1"/>
              <a:t>дестабилизирующим</a:t>
            </a:r>
            <a:r>
              <a:rPr lang="uk-UA" dirty="0"/>
              <a:t> фактором, </a:t>
            </a:r>
            <a:r>
              <a:rPr lang="uk-UA" dirty="0" err="1"/>
              <a:t>который</a:t>
            </a:r>
            <a:r>
              <a:rPr lang="uk-UA" dirty="0"/>
              <a:t> </a:t>
            </a:r>
            <a:r>
              <a:rPr lang="uk-UA" dirty="0" err="1"/>
              <a:t>может</a:t>
            </a:r>
            <a:r>
              <a:rPr lang="uk-UA" dirty="0"/>
              <a:t> </a:t>
            </a:r>
            <a:r>
              <a:rPr lang="uk-UA" dirty="0" err="1"/>
              <a:t>способствовать</a:t>
            </a:r>
            <a:r>
              <a:rPr lang="uk-UA" dirty="0"/>
              <a:t> </a:t>
            </a:r>
            <a:r>
              <a:rPr lang="uk-UA" dirty="0" err="1"/>
              <a:t>воплощению</a:t>
            </a:r>
            <a:r>
              <a:rPr lang="uk-UA" dirty="0"/>
              <a:t> одного </a:t>
            </a:r>
            <a:r>
              <a:rPr lang="uk-UA" dirty="0" err="1"/>
              <a:t>из</a:t>
            </a:r>
            <a:r>
              <a:rPr lang="uk-UA" dirty="0"/>
              <a:t> </a:t>
            </a:r>
            <a:r>
              <a:rPr lang="uk-UA" dirty="0" err="1"/>
              <a:t>пессимистических</a:t>
            </a:r>
            <a:r>
              <a:rPr lang="uk-UA" dirty="0"/>
              <a:t> </a:t>
            </a:r>
            <a:r>
              <a:rPr lang="uk-UA" dirty="0" err="1"/>
              <a:t>сценариев</a:t>
            </a:r>
            <a:r>
              <a:rPr lang="uk-UA" dirty="0"/>
              <a:t> </a:t>
            </a:r>
            <a:r>
              <a:rPr lang="uk-UA" dirty="0" err="1"/>
              <a:t>развития</a:t>
            </a:r>
            <a:r>
              <a:rPr lang="uk-UA" dirty="0"/>
              <a:t> </a:t>
            </a:r>
            <a:r>
              <a:rPr lang="uk-UA" dirty="0" err="1"/>
              <a:t>событий</a:t>
            </a:r>
            <a:r>
              <a:rPr lang="uk-UA" dirty="0"/>
              <a:t> в </a:t>
            </a:r>
            <a:r>
              <a:rPr lang="uk-UA" dirty="0" err="1"/>
              <a:t>стране</a:t>
            </a:r>
            <a:r>
              <a:rPr lang="uk-UA" dirty="0"/>
              <a:t>.</a:t>
            </a:r>
            <a:endParaRPr lang="ru-RU" dirty="0"/>
          </a:p>
          <a:p>
            <a:endParaRPr lang="ru-RU" dirty="0"/>
          </a:p>
        </p:txBody>
      </p:sp>
    </p:spTree>
    <p:extLst>
      <p:ext uri="{BB962C8B-B14F-4D97-AF65-F5344CB8AC3E}">
        <p14:creationId xmlns:p14="http://schemas.microsoft.com/office/powerpoint/2010/main" val="27510017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3"/>
          </a:lnRef>
          <a:fillRef idx="3">
            <a:schemeClr val="accent3"/>
          </a:fillRef>
          <a:effectRef idx="2">
            <a:schemeClr val="accent3"/>
          </a:effectRef>
          <a:fontRef idx="minor">
            <a:schemeClr val="lt1"/>
          </a:fontRef>
        </p:style>
        <p:txBody>
          <a:bodyPr>
            <a:normAutofit fontScale="90000"/>
          </a:bodyPr>
          <a:lstStyle/>
          <a:p>
            <a:r>
              <a:rPr lang="uk-UA" b="1" dirty="0"/>
              <a:t>Інші варіанти розвитку подій та підсумки</a:t>
            </a:r>
            <a:endParaRPr lang="ru-RU" dirty="0"/>
          </a:p>
        </p:txBody>
      </p:sp>
      <p:sp>
        <p:nvSpPr>
          <p:cNvPr id="3" name="Объект 2"/>
          <p:cNvSpPr>
            <a:spLocks noGrp="1"/>
          </p:cNvSpPr>
          <p:nvPr>
            <p:ph idx="1"/>
          </p:nvPr>
        </p:nvSpPr>
        <p:spPr/>
        <p:txBody>
          <a:bodyPr>
            <a:normAutofit fontScale="62500" lnSpcReduction="20000"/>
          </a:bodyPr>
          <a:lstStyle/>
          <a:p>
            <a:pPr lvl="0"/>
            <a:r>
              <a:rPr lang="uk-UA" dirty="0"/>
              <a:t>Є ще одна ідея, яка може об'єднати Лівію, - це іслам. У Лівії проживають понад 130 племен, і майже всі сповідують іслам. На цій основі країна може залишитися єдиною. Проти </a:t>
            </a:r>
            <a:r>
              <a:rPr lang="uk-UA" dirty="0" err="1"/>
              <a:t>Муаммара</a:t>
            </a:r>
            <a:r>
              <a:rPr lang="uk-UA" dirty="0"/>
              <a:t> </a:t>
            </a:r>
            <a:r>
              <a:rPr lang="uk-UA" dirty="0" err="1"/>
              <a:t>Каддафі</a:t>
            </a:r>
            <a:r>
              <a:rPr lang="uk-UA" dirty="0"/>
              <a:t> виступали радикальні ісламісти, і було б помилкою сказати, що в цих людей немає ніякої ідеології. Так, опозиція різнорідна і за своїми переконаннями, і за своєю методикою. Але в лівійській опозиції - і за кордоном, і всередині країни - були численні партії радикального ісламського толку. І якщо запитати у цих людей, чого вони хочуть, то багато хто з них дасть відповідь: ми хочемо, щоб країна жила за законами шаріату.</a:t>
            </a:r>
            <a:endParaRPr lang="ru-RU" dirty="0"/>
          </a:p>
          <a:p>
            <a:pPr marL="0" indent="0">
              <a:buNone/>
            </a:pPr>
            <a:endParaRPr lang="ru-RU" dirty="0"/>
          </a:p>
          <a:p>
            <a:pPr lvl="0"/>
            <a:r>
              <a:rPr lang="uk-UA" dirty="0"/>
              <a:t>Перехідний уряд ставив собі за зразок Туреччину, в якій Партія Справедливості та Розвитку змогла поєднати іслам із демократією. Навіть, якщо Лівія буде жити за законами шаріату, країна зможе уникнути посилення впливу радикальних організацій </a:t>
            </a:r>
            <a:endParaRPr lang="ru-RU" dirty="0"/>
          </a:p>
          <a:p>
            <a:endParaRPr lang="ru-RU" dirty="0"/>
          </a:p>
        </p:txBody>
      </p:sp>
    </p:spTree>
    <p:extLst>
      <p:ext uri="{BB962C8B-B14F-4D97-AF65-F5344CB8AC3E}">
        <p14:creationId xmlns:p14="http://schemas.microsoft.com/office/powerpoint/2010/main" val="172849406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3"/>
          </a:lnRef>
          <a:fillRef idx="3">
            <a:schemeClr val="accent3"/>
          </a:fillRef>
          <a:effectRef idx="2">
            <a:schemeClr val="accent3"/>
          </a:effectRef>
          <a:fontRef idx="minor">
            <a:schemeClr val="lt1"/>
          </a:fontRef>
        </p:style>
        <p:txBody>
          <a:bodyPr>
            <a:normAutofit fontScale="90000"/>
          </a:bodyPr>
          <a:lstStyle/>
          <a:p>
            <a:r>
              <a:rPr lang="uk-UA" b="1" dirty="0"/>
              <a:t>Інші варіанти розвитку подій та підсумки</a:t>
            </a:r>
            <a:endParaRPr lang="ru-RU" dirty="0"/>
          </a:p>
        </p:txBody>
      </p:sp>
      <p:sp>
        <p:nvSpPr>
          <p:cNvPr id="3" name="Объект 2"/>
          <p:cNvSpPr>
            <a:spLocks noGrp="1"/>
          </p:cNvSpPr>
          <p:nvPr>
            <p:ph idx="1"/>
          </p:nvPr>
        </p:nvSpPr>
        <p:spPr/>
        <p:txBody>
          <a:bodyPr>
            <a:normAutofit fontScale="85000" lnSpcReduction="20000"/>
          </a:bodyPr>
          <a:lstStyle/>
          <a:p>
            <a:pPr marL="0" lvl="0" indent="0">
              <a:buNone/>
            </a:pPr>
            <a:r>
              <a:rPr lang="uk-UA" dirty="0"/>
              <a:t>Якщо узагальнити та трохи екстраполювати ситуацію для наглядного розуміння перспектив розвитку подій, то можна виокремити два сценарії розвитку країни: </a:t>
            </a:r>
            <a:r>
              <a:rPr lang="uk-UA" dirty="0">
                <a:effectLst>
                  <a:outerShdw blurRad="38100" dist="38100" dir="2700000" algn="tl">
                    <a:srgbClr val="000000">
                      <a:alpha val="43137"/>
                    </a:srgbClr>
                  </a:outerShdw>
                </a:effectLst>
              </a:rPr>
              <a:t>оптимістичний та песимістичний</a:t>
            </a:r>
            <a:r>
              <a:rPr lang="uk-UA" dirty="0"/>
              <a:t>. </a:t>
            </a:r>
            <a:endParaRPr lang="uk-UA" dirty="0" smtClean="0"/>
          </a:p>
          <a:p>
            <a:r>
              <a:rPr lang="uk-UA" i="1" u="sng" dirty="0" smtClean="0"/>
              <a:t>Оптимістичний </a:t>
            </a:r>
            <a:r>
              <a:rPr lang="uk-UA" i="1" u="sng" dirty="0"/>
              <a:t>сценарій</a:t>
            </a:r>
            <a:r>
              <a:rPr lang="uk-UA" dirty="0"/>
              <a:t> розвитку подій в Лівії полягає в стабілізації нинішньої ситуації, яка має супроводжуватися консервацією втрат, які держава понесла внаслідок громадянської війни (частково це відбудеться за рахунок «розмороження» активів </a:t>
            </a:r>
            <a:r>
              <a:rPr lang="uk-UA" dirty="0" err="1"/>
              <a:t>Каддафі</a:t>
            </a:r>
            <a:r>
              <a:rPr lang="uk-UA" dirty="0"/>
              <a:t> та їх залучення у розбудову економіки). </a:t>
            </a:r>
            <a:r>
              <a:rPr lang="uk-UA" i="1" u="sng" dirty="0"/>
              <a:t>Песимістичний сценарій</a:t>
            </a:r>
            <a:r>
              <a:rPr lang="uk-UA" dirty="0"/>
              <a:t> – подальша деградація країни з розподілом на дві історичні частини Тріполітанію та </a:t>
            </a:r>
            <a:r>
              <a:rPr lang="uk-UA" dirty="0" err="1"/>
              <a:t>Керинаїку</a:t>
            </a:r>
            <a:r>
              <a:rPr lang="uk-UA" dirty="0"/>
              <a:t>.</a:t>
            </a:r>
            <a:endParaRPr lang="ru-RU" dirty="0"/>
          </a:p>
          <a:p>
            <a:endParaRPr lang="ru-RU" dirty="0"/>
          </a:p>
        </p:txBody>
      </p:sp>
    </p:spTree>
    <p:extLst>
      <p:ext uri="{BB962C8B-B14F-4D97-AF65-F5344CB8AC3E}">
        <p14:creationId xmlns:p14="http://schemas.microsoft.com/office/powerpoint/2010/main" val="81469217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normAutofit fontScale="90000"/>
          </a:bodyPr>
          <a:lstStyle/>
          <a:p>
            <a:r>
              <a:rPr lang="uk-UA" dirty="0"/>
              <a:t>Дякуємо за увагу!</a:t>
            </a:r>
            <a:br>
              <a:rPr lang="uk-UA" dirty="0"/>
            </a:br>
            <a:endParaRPr lang="ru-RU" dirty="0"/>
          </a:p>
        </p:txBody>
      </p:sp>
      <p:sp>
        <p:nvSpPr>
          <p:cNvPr id="3" name="Объект 2"/>
          <p:cNvSpPr>
            <a:spLocks noGrp="1"/>
          </p:cNvSpPr>
          <p:nvPr>
            <p:ph idx="1"/>
          </p:nvPr>
        </p:nvSpPr>
        <p:spPr/>
        <p:style>
          <a:lnRef idx="1">
            <a:schemeClr val="accent4"/>
          </a:lnRef>
          <a:fillRef idx="3">
            <a:schemeClr val="accent4"/>
          </a:fillRef>
          <a:effectRef idx="2">
            <a:schemeClr val="accent4"/>
          </a:effectRef>
          <a:fontRef idx="minor">
            <a:schemeClr val="lt1"/>
          </a:fontRef>
        </p:style>
        <p:txBody>
          <a:bodyPr>
            <a:normAutofit fontScale="92500" lnSpcReduction="20000"/>
          </a:bodyPr>
          <a:lstStyle/>
          <a:p>
            <a:endParaRPr lang="uk-UA" dirty="0"/>
          </a:p>
          <a:p>
            <a:pPr marL="0" indent="0">
              <a:buNone/>
            </a:pPr>
            <a:r>
              <a:rPr lang="uk-UA" u="sng" dirty="0" smtClean="0"/>
              <a:t>Над проектом працювали:</a:t>
            </a:r>
          </a:p>
          <a:p>
            <a:pPr>
              <a:buFontTx/>
              <a:buChar char="-"/>
            </a:pPr>
            <a:r>
              <a:rPr lang="uk-UA" dirty="0" smtClean="0"/>
              <a:t>Коваленко Г.</a:t>
            </a:r>
          </a:p>
          <a:p>
            <a:pPr>
              <a:buFontTx/>
              <a:buChar char="-"/>
            </a:pPr>
            <a:r>
              <a:rPr lang="uk-UA" dirty="0" err="1" smtClean="0"/>
              <a:t>Кулешір</a:t>
            </a:r>
            <a:r>
              <a:rPr lang="uk-UA" dirty="0" smtClean="0"/>
              <a:t> О.</a:t>
            </a:r>
          </a:p>
          <a:p>
            <a:pPr>
              <a:buFontTx/>
              <a:buChar char="-"/>
            </a:pPr>
            <a:r>
              <a:rPr lang="uk-UA" dirty="0" smtClean="0"/>
              <a:t>Полякова А.</a:t>
            </a:r>
          </a:p>
          <a:p>
            <a:pPr>
              <a:buFontTx/>
              <a:buChar char="-"/>
            </a:pPr>
            <a:r>
              <a:rPr lang="uk-UA" dirty="0" smtClean="0"/>
              <a:t>Авраменко М.</a:t>
            </a:r>
          </a:p>
          <a:p>
            <a:pPr>
              <a:buFontTx/>
              <a:buChar char="-"/>
            </a:pPr>
            <a:r>
              <a:rPr lang="uk-UA" dirty="0" err="1" smtClean="0"/>
              <a:t>Сосовський</a:t>
            </a:r>
            <a:r>
              <a:rPr lang="uk-UA" dirty="0" smtClean="0"/>
              <a:t> О.</a:t>
            </a:r>
          </a:p>
          <a:p>
            <a:pPr>
              <a:buFontTx/>
              <a:buChar char="-"/>
            </a:pPr>
            <a:r>
              <a:rPr lang="uk-UA" dirty="0" smtClean="0"/>
              <a:t>Переверзєв А.</a:t>
            </a:r>
          </a:p>
          <a:p>
            <a:pPr>
              <a:buFontTx/>
              <a:buChar char="-"/>
            </a:pPr>
            <a:r>
              <a:rPr lang="uk-UA" dirty="0" err="1" smtClean="0"/>
              <a:t>Новицький</a:t>
            </a:r>
            <a:r>
              <a:rPr lang="uk-UA" dirty="0" smtClean="0"/>
              <a:t> О.</a:t>
            </a:r>
          </a:p>
          <a:p>
            <a:pPr>
              <a:buFontTx/>
              <a:buChar char="-"/>
            </a:pPr>
            <a:endParaRPr lang="uk-UA" dirty="0" smtClean="0"/>
          </a:p>
          <a:p>
            <a:pPr>
              <a:buFontTx/>
              <a:buChar char="-"/>
            </a:pPr>
            <a:endParaRPr lang="ru-RU" dirty="0"/>
          </a:p>
        </p:txBody>
      </p:sp>
    </p:spTree>
    <p:extLst>
      <p:ext uri="{BB962C8B-B14F-4D97-AF65-F5344CB8AC3E}">
        <p14:creationId xmlns:p14="http://schemas.microsoft.com/office/powerpoint/2010/main" val="184746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7</Template>
  <TotalTime>908</TotalTime>
  <Words>3381</Words>
  <Application>Microsoft Office PowerPoint</Application>
  <PresentationFormat>Экран (4:3)</PresentationFormat>
  <Paragraphs>311</Paragraphs>
  <Slides>50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50</vt:i4>
      </vt:variant>
    </vt:vector>
  </HeadingPairs>
  <TitlesOfParts>
    <vt:vector size="51" baseType="lpstr">
      <vt:lpstr>Тема Office</vt:lpstr>
      <vt:lpstr>Презентация PowerPoint</vt:lpstr>
      <vt:lpstr>Арабська весна</vt:lpstr>
      <vt:lpstr>    Причини конфлікту (внутрішні)</vt:lpstr>
      <vt:lpstr>Причини конфлікту (зовнішні)</vt:lpstr>
      <vt:lpstr>Комбінація причин, що зробили революцію можливою:  </vt:lpstr>
      <vt:lpstr>СТРУКТУРА КОНФЛІКТУ</vt:lpstr>
      <vt:lpstr>Суб’єкти ( сторони ) конфлікту:   </vt:lpstr>
      <vt:lpstr>Об’єктне поле – територія, нафта, влада, демократія.</vt:lpstr>
      <vt:lpstr>Нафтові і газові родовища Лівії. Боротьба за нафту</vt:lpstr>
      <vt:lpstr> Відносини між суб’єктами – насильницькі. </vt:lpstr>
      <vt:lpstr>Кілька слів з приводу класифікації конфлікту</vt:lpstr>
      <vt:lpstr>Учасники (треті сторони)</vt:lpstr>
      <vt:lpstr>Таблиця 2. Дії третіх сторін проти інтервенції в Лівії та на підтримку Каддафі. </vt:lpstr>
      <vt:lpstr>Мотиви та позиції третіх сторін</vt:lpstr>
      <vt:lpstr>Презентация PowerPoint</vt:lpstr>
      <vt:lpstr>Презентация PowerPoint</vt:lpstr>
      <vt:lpstr>Презентация PowerPoint</vt:lpstr>
      <vt:lpstr>Країни , що зайняли нейтральну позицію</vt:lpstr>
      <vt:lpstr>Мотиви НАТО та її союзників у 2 блоках: реальні та вигадані.</vt:lpstr>
      <vt:lpstr>Спекулятивні мотиви (вигадані) </vt:lpstr>
      <vt:lpstr>Спекулятивні мотиви (вигадані)</vt:lpstr>
      <vt:lpstr>Реальні мотиви</vt:lpstr>
      <vt:lpstr>Презентация PowerPoint</vt:lpstr>
      <vt:lpstr>Презентация PowerPoint</vt:lpstr>
      <vt:lpstr>Презентация PowerPoint</vt:lpstr>
      <vt:lpstr>Фази конфлікту: </vt:lpstr>
      <vt:lpstr>Ініціація(відкриття) – 16 лютого 2011 р. – 18 лютого 2011 р.</vt:lpstr>
      <vt:lpstr> Ескалація – 17-18 лютого 2011 р. – 16-18 квітня 2011р. </vt:lpstr>
      <vt:lpstr>Закріплення – 16-18 квітня 2011 р. – 6 серпня 2011 р.</vt:lpstr>
      <vt:lpstr>Презентация PowerPoint</vt:lpstr>
      <vt:lpstr>Презентация PowerPoint</vt:lpstr>
      <vt:lpstr> Деескалація – 6 серпня 2011 р. – 20 жовтня 2011 р. </vt:lpstr>
      <vt:lpstr>Врегулювання або вирішення(закінчення) – 20 жовтня 2011 р. – до цього часу.</vt:lpstr>
      <vt:lpstr>Графік інтенсивності військових дій </vt:lpstr>
      <vt:lpstr>Інтенсивність перетікання конфлікту, співвідношення сил</vt:lpstr>
      <vt:lpstr>Презентация PowerPoint</vt:lpstr>
      <vt:lpstr>Співвідношення сил</vt:lpstr>
      <vt:lpstr>Якісні показники військової сили сторін</vt:lpstr>
      <vt:lpstr>Людські втрати</vt:lpstr>
      <vt:lpstr>Постконфліктне будівництво або примирення – поточний стан ситуації в Лівії</vt:lpstr>
      <vt:lpstr>Постконфліктне будівництво або примирення – поточний стан ситуації в Лівії</vt:lpstr>
      <vt:lpstr>Поточний стан ситуації в Лівії. Висновки </vt:lpstr>
      <vt:lpstr>Вплив ситуації на регіональну систему МВ</vt:lpstr>
      <vt:lpstr>Сценарії та прогнози подальшого розвитку ситуації в країні</vt:lpstr>
      <vt:lpstr>Сценарій В. Перехід ситуації у стадію затяжної громадянської війни з можливим залученням у конфлікт прикордонних держав. </vt:lpstr>
      <vt:lpstr>Сценарій С. Продовження громадянської війни з наступним формуванням ісламської держави зразка Афганістану часів режиму Талібан.</vt:lpstr>
      <vt:lpstr>Сценарій Д. Розпад Лівії на 2-3 самостійні утворення (сценарій Судану).</vt:lpstr>
      <vt:lpstr>Інші варіанти розвитку подій та підсумки</vt:lpstr>
      <vt:lpstr>Інші варіанти розвитку подій та підсумки</vt:lpstr>
      <vt:lpstr>Дякуємо за увагу! </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23</cp:revision>
  <dcterms:created xsi:type="dcterms:W3CDTF">2011-11-30T12:04:18Z</dcterms:created>
  <dcterms:modified xsi:type="dcterms:W3CDTF">2011-12-01T08:51:21Z</dcterms:modified>
</cp:coreProperties>
</file>