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sldIdLst>
    <p:sldId id="256" r:id="rId2"/>
    <p:sldId id="294" r:id="rId3"/>
    <p:sldId id="295" r:id="rId4"/>
    <p:sldId id="257" r:id="rId5"/>
    <p:sldId id="296" r:id="rId6"/>
    <p:sldId id="259" r:id="rId7"/>
    <p:sldId id="260" r:id="rId8"/>
    <p:sldId id="261" r:id="rId9"/>
    <p:sldId id="262" r:id="rId10"/>
    <p:sldId id="297" r:id="rId11"/>
    <p:sldId id="298" r:id="rId12"/>
    <p:sldId id="264" r:id="rId13"/>
    <p:sldId id="263" r:id="rId14"/>
    <p:sldId id="265" r:id="rId15"/>
    <p:sldId id="266" r:id="rId16"/>
    <p:sldId id="268" r:id="rId17"/>
    <p:sldId id="267" r:id="rId18"/>
    <p:sldId id="269" r:id="rId19"/>
    <p:sldId id="270" r:id="rId20"/>
    <p:sldId id="282" r:id="rId21"/>
    <p:sldId id="271" r:id="rId22"/>
    <p:sldId id="281" r:id="rId23"/>
    <p:sldId id="299" r:id="rId24"/>
    <p:sldId id="272" r:id="rId25"/>
    <p:sldId id="275" r:id="rId26"/>
    <p:sldId id="276" r:id="rId27"/>
    <p:sldId id="277" r:id="rId28"/>
    <p:sldId id="278" r:id="rId29"/>
    <p:sldId id="279" r:id="rId30"/>
    <p:sldId id="283" r:id="rId31"/>
    <p:sldId id="285" r:id="rId32"/>
    <p:sldId id="291" r:id="rId33"/>
    <p:sldId id="292" r:id="rId34"/>
    <p:sldId id="293" r:id="rId35"/>
    <p:sldId id="287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9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822685897423828"/>
          <c:y val="6.0694730530774892E-2"/>
          <c:w val="0.71177484516786271"/>
          <c:h val="0.6712134889291612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Іспанія</c:v>
                </c:pt>
              </c:strCache>
            </c:strRef>
          </c:tx>
          <c:invertIfNegative val="0"/>
          <c:cat>
            <c:strRef>
              <c:f>Sheet1!$A$2:$A$6</c:f>
              <c:strCache>
                <c:ptCount val="5"/>
                <c:pt idx="0">
                  <c:v>1884-1956</c:v>
                </c:pt>
                <c:pt idx="1">
                  <c:v>1957-1974</c:v>
                </c:pt>
                <c:pt idx="2">
                  <c:v>1975-1981</c:v>
                </c:pt>
                <c:pt idx="3">
                  <c:v>1982-1987</c:v>
                </c:pt>
                <c:pt idx="4">
                  <c:v>1988-2011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4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САДР</c:v>
                </c:pt>
              </c:strCache>
            </c:strRef>
          </c:tx>
          <c:invertIfNegative val="0"/>
          <c:cat>
            <c:strRef>
              <c:f>Sheet1!$A$2:$A$6</c:f>
              <c:strCache>
                <c:ptCount val="5"/>
                <c:pt idx="0">
                  <c:v>1884-1956</c:v>
                </c:pt>
                <c:pt idx="1">
                  <c:v>1957-1974</c:v>
                </c:pt>
                <c:pt idx="2">
                  <c:v>1975-1981</c:v>
                </c:pt>
                <c:pt idx="3">
                  <c:v>1982-1987</c:v>
                </c:pt>
                <c:pt idx="4">
                  <c:v>1988-2011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</c:v>
                </c:pt>
                <c:pt idx="1">
                  <c:v>4</c:v>
                </c:pt>
                <c:pt idx="2">
                  <c:v>8</c:v>
                </c:pt>
                <c:pt idx="3">
                  <c:v>9</c:v>
                </c:pt>
                <c:pt idx="4">
                  <c:v>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Марокко</c:v>
                </c:pt>
              </c:strCache>
            </c:strRef>
          </c:tx>
          <c:invertIfNegative val="0"/>
          <c:cat>
            <c:strRef>
              <c:f>Sheet1!$A$2:$A$6</c:f>
              <c:strCache>
                <c:ptCount val="5"/>
                <c:pt idx="0">
                  <c:v>1884-1956</c:v>
                </c:pt>
                <c:pt idx="1">
                  <c:v>1957-1974</c:v>
                </c:pt>
                <c:pt idx="2">
                  <c:v>1975-1981</c:v>
                </c:pt>
                <c:pt idx="3">
                  <c:v>1982-1987</c:v>
                </c:pt>
                <c:pt idx="4">
                  <c:v>1988-2011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0</c:v>
                </c:pt>
                <c:pt idx="1">
                  <c:v>4</c:v>
                </c:pt>
                <c:pt idx="2">
                  <c:v>8</c:v>
                </c:pt>
                <c:pt idx="3">
                  <c:v>9</c:v>
                </c:pt>
                <c:pt idx="4">
                  <c:v>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Мавританія</c:v>
                </c:pt>
              </c:strCache>
            </c:strRef>
          </c:tx>
          <c:invertIfNegative val="0"/>
          <c:cat>
            <c:strRef>
              <c:f>Sheet1!$A$2:$A$6</c:f>
              <c:strCache>
                <c:ptCount val="5"/>
                <c:pt idx="0">
                  <c:v>1884-1956</c:v>
                </c:pt>
                <c:pt idx="1">
                  <c:v>1957-1974</c:v>
                </c:pt>
                <c:pt idx="2">
                  <c:v>1975-1981</c:v>
                </c:pt>
                <c:pt idx="3">
                  <c:v>1982-1987</c:v>
                </c:pt>
                <c:pt idx="4">
                  <c:v>1988-2011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  <c:pt idx="0">
                  <c:v>0</c:v>
                </c:pt>
                <c:pt idx="1">
                  <c:v>3</c:v>
                </c:pt>
                <c:pt idx="2">
                  <c:v>7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6648192"/>
        <c:axId val="97158272"/>
      </c:barChart>
      <c:catAx>
        <c:axId val="9664819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uk-UA" dirty="0" smtClean="0"/>
                  <a:t>рр.</a:t>
                </a:r>
                <a:endParaRPr lang="ru-RU" dirty="0"/>
              </a:p>
            </c:rich>
          </c:tx>
          <c:layout>
            <c:manualLayout>
              <c:xMode val="edge"/>
              <c:yMode val="edge"/>
              <c:x val="0.81316070813224139"/>
              <c:y val="0.74932776502597298"/>
            </c:manualLayout>
          </c:layout>
          <c:overlay val="0"/>
        </c:title>
        <c:majorTickMark val="out"/>
        <c:minorTickMark val="none"/>
        <c:tickLblPos val="nextTo"/>
        <c:crossAx val="97158272"/>
        <c:crosses val="autoZero"/>
        <c:auto val="1"/>
        <c:lblAlgn val="ctr"/>
        <c:lblOffset val="100"/>
        <c:noMultiLvlLbl val="0"/>
      </c:catAx>
      <c:valAx>
        <c:axId val="9715827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uk-UA" sz="1600" dirty="0" smtClean="0"/>
                  <a:t>Інтенсивність</a:t>
                </a:r>
                <a:r>
                  <a:rPr lang="uk-UA" sz="1600" baseline="0" dirty="0" smtClean="0"/>
                  <a:t> бойових дій</a:t>
                </a:r>
                <a:endParaRPr lang="ru-RU" sz="1600" dirty="0"/>
              </a:p>
            </c:rich>
          </c:tx>
          <c:layout>
            <c:manualLayout>
              <c:xMode val="edge"/>
              <c:yMode val="edge"/>
              <c:x val="8.9679301169926506E-3"/>
              <c:y val="8.7190306418483923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96648192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6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6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600"/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600"/>
            </a:pPr>
            <a:endParaRPr lang="ru-RU"/>
          </a:p>
        </c:txPr>
      </c:legendEntry>
      <c:layout>
        <c:manualLayout>
          <c:xMode val="edge"/>
          <c:yMode val="edge"/>
          <c:x val="0.82918176229006568"/>
          <c:y val="0.13577014047188452"/>
          <c:w val="0.17081823770993429"/>
          <c:h val="0.5546937421207045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9.3027729429240355E-2"/>
          <c:y val="2.596678568678059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5.5521865883214623E-2"/>
          <c:y val="0.20016063966893372"/>
          <c:w val="0.48277634789550139"/>
          <c:h val="0.63971084859591942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1884-1956</c:v>
                </c:pt>
              </c:strCache>
            </c:strRef>
          </c:tx>
          <c:cat>
            <c:strRef>
              <c:f>Sheet1!$A$2:$A$3</c:f>
              <c:strCache>
                <c:ptCount val="2"/>
                <c:pt idx="0">
                  <c:v>Іспанія</c:v>
                </c:pt>
                <c:pt idx="1">
                  <c:v>сахарці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90</c:v>
                </c:pt>
                <c:pt idx="1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1341641052228768"/>
          <c:y val="0.37003078529421185"/>
          <c:w val="0.30166504133285604"/>
          <c:h val="0.2393810499714092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7.6011427122442798E-2"/>
          <c:y val="9.413416780544077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3.5709757633759498E-2"/>
          <c:y val="0.26734811179123102"/>
          <c:w val="0.48044424267707131"/>
          <c:h val="0.6332473525186449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1957-1974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Іспанія</c:v>
                </c:pt>
                <c:pt idx="1">
                  <c:v>сахарці</c:v>
                </c:pt>
                <c:pt idx="2">
                  <c:v>Марокко</c:v>
                </c:pt>
                <c:pt idx="3">
                  <c:v>Мавританія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70</c:v>
                </c:pt>
                <c:pt idx="1">
                  <c:v>10</c:v>
                </c:pt>
                <c:pt idx="2">
                  <c:v>15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400"/>
            </a:pPr>
            <a:endParaRPr lang="ru-RU"/>
          </a:p>
        </c:txPr>
      </c:legendEntry>
      <c:layout>
        <c:manualLayout>
          <c:xMode val="edge"/>
          <c:yMode val="edge"/>
          <c:x val="0.56873169779064725"/>
          <c:y val="0.22040568659319215"/>
          <c:w val="0.34037073732341949"/>
          <c:h val="0.6287192092999436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10746560074885295"/>
          <c:y val="2.698216202894527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4.1277919474668301E-2"/>
          <c:y val="0.217973731696746"/>
          <c:w val="0.57668178713003515"/>
          <c:h val="0.69109319539617742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1975-1981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Іспанія</c:v>
                </c:pt>
                <c:pt idx="1">
                  <c:v>САДР</c:v>
                </c:pt>
                <c:pt idx="2">
                  <c:v>Марокко</c:v>
                </c:pt>
                <c:pt idx="3">
                  <c:v>Мавританія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0</c:v>
                </c:pt>
                <c:pt idx="1">
                  <c:v>10</c:v>
                </c:pt>
                <c:pt idx="2">
                  <c:v>50</c:v>
                </c:pt>
                <c:pt idx="3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delete val="1"/>
      </c:legendEntry>
      <c:legendEntry>
        <c:idx val="1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400"/>
            </a:pPr>
            <a:endParaRPr lang="ru-RU"/>
          </a:p>
        </c:txPr>
      </c:legendEntry>
      <c:layout>
        <c:manualLayout>
          <c:xMode val="edge"/>
          <c:yMode val="edge"/>
          <c:x val="0.60324534171255606"/>
          <c:y val="0.28259707204591356"/>
          <c:w val="0.38344380175252396"/>
          <c:h val="0.4898940826206548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9.1325711284604746E-2"/>
          <c:y val="9.552319634153679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4.2893971376917715E-2"/>
          <c:y val="0.27028722601184846"/>
          <c:w val="0.50364833200351478"/>
          <c:h val="0.68195117581738318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1982-1987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Кв. 1</c:v>
                </c:pt>
                <c:pt idx="1">
                  <c:v>САДР</c:v>
                </c:pt>
                <c:pt idx="2">
                  <c:v>Марокко</c:v>
                </c:pt>
                <c:pt idx="3">
                  <c:v>Кв.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0</c:v>
                </c:pt>
                <c:pt idx="1">
                  <c:v>20</c:v>
                </c:pt>
                <c:pt idx="2">
                  <c:v>80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3359742436025623"/>
          <c:y val="0.44491142394521055"/>
          <c:w val="0.3443564141021368"/>
          <c:h val="0.2675729860127237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0.14407</cdr:x>
      <cdr:y>0.62338</cdr:y>
    </cdr:from>
    <cdr:to>
      <cdr:x>0.25168</cdr:x>
      <cdr:y>0.78829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24136" y="345638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5822E-3D17-41F0-8A75-503DCD5BD7EB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900DD-F69E-4004-A9B6-B88EB10007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5822E-3D17-41F0-8A75-503DCD5BD7EB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900DD-F69E-4004-A9B6-B88EB10007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5822E-3D17-41F0-8A75-503DCD5BD7EB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900DD-F69E-4004-A9B6-B88EB10007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5822E-3D17-41F0-8A75-503DCD5BD7EB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900DD-F69E-4004-A9B6-B88EB10007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5822E-3D17-41F0-8A75-503DCD5BD7EB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900DD-F69E-4004-A9B6-B88EB10007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5822E-3D17-41F0-8A75-503DCD5BD7EB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900DD-F69E-4004-A9B6-B88EB10007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5822E-3D17-41F0-8A75-503DCD5BD7EB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900DD-F69E-4004-A9B6-B88EB10007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5822E-3D17-41F0-8A75-503DCD5BD7EB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900DD-F69E-4004-A9B6-B88EB10007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5822E-3D17-41F0-8A75-503DCD5BD7EB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900DD-F69E-4004-A9B6-B88EB10007E9}" type="slidenum">
              <a:rPr lang="ru-RU" smtClean="0"/>
              <a:t>‹#›</a:t>
            </a:fld>
            <a:endParaRPr lang="ru-RU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5822E-3D17-41F0-8A75-503DCD5BD7EB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900DD-F69E-4004-A9B6-B88EB10007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5822E-3D17-41F0-8A75-503DCD5BD7EB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900DD-F69E-4004-A9B6-B88EB10007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5822E-3D17-41F0-8A75-503DCD5BD7EB}" type="datetimeFigureOut">
              <a:rPr lang="ru-RU" smtClean="0"/>
              <a:t>27.11.2011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900DD-F69E-4004-A9B6-B88EB10007E9}" type="slidenum">
              <a:rPr lang="ru-RU" smtClean="0"/>
              <a:t>‹#›</a:t>
            </a:fld>
            <a:endParaRPr lang="ru-RU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C:\Users\Карина\Desktop\сахар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1764" y="1812042"/>
            <a:ext cx="8820472" cy="156966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haroni" pitchFamily="2" charset="-79"/>
              </a:rPr>
              <a:t>ЗАХІДНОСАХАРСЬКИЙ КОНФЛІКТ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itchFamily="2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20272" y="4303752"/>
            <a:ext cx="183095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Бондар К.</a:t>
            </a:r>
          </a:p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Кононеко М.</a:t>
            </a:r>
          </a:p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Мудрицька К.</a:t>
            </a:r>
          </a:p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</a:t>
            </a: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іпович В.</a:t>
            </a:r>
          </a:p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Осипенко М.</a:t>
            </a:r>
          </a:p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Псар Ю.</a:t>
            </a:r>
          </a:p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Пупцева А.</a:t>
            </a:r>
          </a:p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Щербань І.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526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125113" cy="924475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ПЛАН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196752"/>
            <a:ext cx="7488832" cy="4536503"/>
          </a:xfrm>
        </p:spPr>
        <p:txBody>
          <a:bodyPr>
            <a:noAutofit/>
          </a:bodyPr>
          <a:lstStyle/>
          <a:p>
            <a:pPr algn="just">
              <a:buFont typeface="+mj-lt"/>
              <a:buAutoNum type="arabicPeriod"/>
            </a:pPr>
            <a:r>
              <a:rPr lang="ru-RU" sz="2400" dirty="0" smtClean="0">
                <a:solidFill>
                  <a:schemeClr val="bg1"/>
                </a:solidFill>
              </a:rPr>
              <a:t>Мета досл</a:t>
            </a:r>
            <a:r>
              <a:rPr lang="uk-UA" sz="2400" dirty="0" smtClean="0">
                <a:solidFill>
                  <a:schemeClr val="bg1"/>
                </a:solidFill>
              </a:rPr>
              <a:t>ідження конфлікту.</a:t>
            </a:r>
          </a:p>
          <a:p>
            <a:pPr algn="just">
              <a:buFont typeface="+mj-lt"/>
              <a:buAutoNum type="arabicPeriod"/>
            </a:pPr>
            <a:r>
              <a:rPr lang="uk-UA" sz="2400" dirty="0" smtClean="0">
                <a:solidFill>
                  <a:schemeClr val="bg1"/>
                </a:solidFill>
              </a:rPr>
              <a:t>Причини конфлікту.</a:t>
            </a:r>
          </a:p>
          <a:p>
            <a:pPr algn="just">
              <a:buFont typeface="+mj-lt"/>
              <a:buAutoNum type="arabicPeriod"/>
            </a:pPr>
            <a:r>
              <a:rPr lang="uk-UA" sz="2400" dirty="0" smtClean="0">
                <a:solidFill>
                  <a:schemeClr val="bg1"/>
                </a:solidFill>
              </a:rPr>
              <a:t>Суб</a:t>
            </a:r>
            <a:r>
              <a:rPr lang="en-US" sz="2400" dirty="0" smtClean="0">
                <a:solidFill>
                  <a:schemeClr val="bg1"/>
                </a:solidFill>
              </a:rPr>
              <a:t>’</a:t>
            </a:r>
            <a:r>
              <a:rPr lang="uk-UA" sz="2400" dirty="0" smtClean="0">
                <a:solidFill>
                  <a:schemeClr val="bg1"/>
                </a:solidFill>
              </a:rPr>
              <a:t>єкти та учасники конфлікту.</a:t>
            </a:r>
          </a:p>
          <a:p>
            <a:pPr algn="just">
              <a:buFont typeface="+mj-lt"/>
              <a:buAutoNum type="arabicPeriod"/>
            </a:pPr>
            <a:r>
              <a:rPr lang="uk-UA" sz="2400" dirty="0" smtClean="0">
                <a:solidFill>
                  <a:schemeClr val="bg1"/>
                </a:solidFill>
              </a:rPr>
              <a:t>Об</a:t>
            </a:r>
            <a:r>
              <a:rPr lang="en-US" sz="2400" dirty="0" smtClean="0">
                <a:solidFill>
                  <a:schemeClr val="bg1"/>
                </a:solidFill>
              </a:rPr>
              <a:t>’</a:t>
            </a:r>
            <a:r>
              <a:rPr lang="uk-UA" sz="2400" dirty="0" smtClean="0">
                <a:solidFill>
                  <a:schemeClr val="bg1"/>
                </a:solidFill>
              </a:rPr>
              <a:t>єктне поле конфлікту.</a:t>
            </a:r>
          </a:p>
          <a:p>
            <a:pPr algn="just">
              <a:buFont typeface="+mj-lt"/>
              <a:buAutoNum type="arabicPeriod"/>
            </a:pPr>
            <a:r>
              <a:rPr lang="uk-UA" sz="2400" dirty="0" smtClean="0">
                <a:solidFill>
                  <a:schemeClr val="bg1"/>
                </a:solidFill>
              </a:rPr>
              <a:t>Фази конфлікту.</a:t>
            </a:r>
          </a:p>
          <a:p>
            <a:pPr algn="just">
              <a:buFont typeface="+mj-lt"/>
              <a:buAutoNum type="arabicPeriod"/>
            </a:pPr>
            <a:r>
              <a:rPr lang="uk-UA" sz="2400" dirty="0" smtClean="0">
                <a:solidFill>
                  <a:schemeClr val="bg1"/>
                </a:solidFill>
              </a:rPr>
              <a:t>Процес мирного врегулювання конфлікту.</a:t>
            </a:r>
          </a:p>
          <a:p>
            <a:pPr>
              <a:buFont typeface="+mj-lt"/>
              <a:buAutoNum type="arabicPeriod"/>
            </a:pPr>
            <a:r>
              <a:rPr lang="uk-UA" sz="2400" dirty="0" smtClean="0">
                <a:solidFill>
                  <a:schemeClr val="bg1"/>
                </a:solidFill>
              </a:rPr>
              <a:t>Врегулювання Західносахарського конфлікту в нових умовах.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92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7125113" cy="924475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chemeClr val="bg1"/>
                </a:solidFill>
              </a:rPr>
              <a:t>Мета дослідження конфлікту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268760"/>
            <a:ext cx="7776864" cy="4752527"/>
          </a:xfrm>
        </p:spPr>
        <p:txBody>
          <a:bodyPr/>
          <a:lstStyle/>
          <a:p>
            <a:pPr marL="0" indent="0" algn="just">
              <a:buNone/>
            </a:pPr>
            <a:r>
              <a:rPr lang="uk-UA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Мета: розробити план урегулювання конфлікту </a:t>
            </a:r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сучасному етапі.</a:t>
            </a:r>
          </a:p>
          <a:p>
            <a:pPr marL="0" indent="0" algn="just">
              <a:buNone/>
            </a:pPr>
            <a:endParaRPr lang="uk-UA" b="1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uk-UA" b="1" dirty="0" smtClean="0">
                <a:solidFill>
                  <a:schemeClr val="bg1"/>
                </a:solidFill>
              </a:rPr>
              <a:t>Завдання:</a:t>
            </a:r>
          </a:p>
          <a:p>
            <a:pPr algn="just">
              <a:buFont typeface="+mj-lt"/>
              <a:buAutoNum type="arabicPeriod"/>
            </a:pPr>
            <a:r>
              <a:rPr lang="uk-UA" dirty="0" smtClean="0">
                <a:solidFill>
                  <a:schemeClr val="bg1"/>
                </a:solidFill>
              </a:rPr>
              <a:t>з</a:t>
            </a:r>
            <a:r>
              <a:rPr lang="en-US" dirty="0" smtClean="0">
                <a:solidFill>
                  <a:schemeClr val="bg1"/>
                </a:solidFill>
              </a:rPr>
              <a:t>’</a:t>
            </a:r>
            <a:r>
              <a:rPr lang="uk-UA" dirty="0" smtClean="0">
                <a:solidFill>
                  <a:schemeClr val="bg1"/>
                </a:solidFill>
              </a:rPr>
              <a:t>ясувати причини конфлікту</a:t>
            </a:r>
            <a:r>
              <a:rPr lang="ru-RU" dirty="0" smtClean="0">
                <a:solidFill>
                  <a:schemeClr val="bg1"/>
                </a:solidFill>
              </a:rPr>
              <a:t>;</a:t>
            </a:r>
          </a:p>
          <a:p>
            <a:pPr algn="just">
              <a:buFont typeface="+mj-lt"/>
              <a:buAutoNum type="arabicPeriod"/>
            </a:pPr>
            <a:r>
              <a:rPr lang="uk-UA" dirty="0" smtClean="0">
                <a:solidFill>
                  <a:schemeClr val="bg1"/>
                </a:solidFill>
              </a:rPr>
              <a:t>коротко розглянути розвиток конфлікту;</a:t>
            </a:r>
            <a:endParaRPr lang="ru-RU" dirty="0" smtClean="0">
              <a:solidFill>
                <a:schemeClr val="bg1"/>
              </a:solidFill>
            </a:endParaRPr>
          </a:p>
          <a:p>
            <a:pPr algn="just">
              <a:buFont typeface="+mj-lt"/>
              <a:buAutoNum type="arabicPeriod"/>
            </a:pPr>
            <a:r>
              <a:rPr lang="uk-UA" dirty="0" smtClean="0">
                <a:solidFill>
                  <a:schemeClr val="bg1"/>
                </a:solidFill>
              </a:rPr>
              <a:t>розглянути попередні плани врегулювання та позиції сторін;</a:t>
            </a:r>
          </a:p>
          <a:p>
            <a:pPr algn="just">
              <a:buFont typeface="+mj-lt"/>
              <a:buAutoNum type="arabicPeriod"/>
            </a:pPr>
            <a:r>
              <a:rPr lang="uk-UA" dirty="0" smtClean="0">
                <a:solidFill>
                  <a:schemeClr val="bg1"/>
                </a:solidFill>
              </a:rPr>
              <a:t>з</a:t>
            </a:r>
            <a:r>
              <a:rPr lang="en-US" dirty="0" smtClean="0">
                <a:solidFill>
                  <a:schemeClr val="bg1"/>
                </a:solidFill>
              </a:rPr>
              <a:t>’</a:t>
            </a:r>
            <a:r>
              <a:rPr lang="uk-UA" dirty="0" smtClean="0">
                <a:solidFill>
                  <a:schemeClr val="bg1"/>
                </a:solidFill>
              </a:rPr>
              <a:t>ясувати сучасну ситуацію в Західній Сахарі;</a:t>
            </a:r>
          </a:p>
          <a:p>
            <a:pPr algn="just">
              <a:buFont typeface="+mj-lt"/>
              <a:buAutoNum type="arabicPeriod"/>
            </a:pPr>
            <a:r>
              <a:rPr lang="uk-UA" dirty="0" smtClean="0">
                <a:solidFill>
                  <a:schemeClr val="bg1"/>
                </a:solidFill>
              </a:rPr>
              <a:t>сформулювати пропозиції щодо врегулюванню конфлікту.</a:t>
            </a:r>
          </a:p>
        </p:txBody>
      </p:sp>
    </p:spTree>
    <p:extLst>
      <p:ext uri="{BB962C8B-B14F-4D97-AF65-F5344CB8AC3E}">
        <p14:creationId xmlns:p14="http://schemas.microsoft.com/office/powerpoint/2010/main" val="1361598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125113" cy="576065"/>
          </a:xfrm>
        </p:spPr>
        <p:txBody>
          <a:bodyPr/>
          <a:lstStyle/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Причини конфлікту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60648"/>
            <a:ext cx="7776864" cy="619268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000" dirty="0" smtClean="0">
                <a:solidFill>
                  <a:schemeClr val="bg1"/>
                </a:solidFill>
              </a:rPr>
              <a:t>1. </a:t>
            </a:r>
            <a:r>
              <a:rPr lang="uk-UA" sz="2000" b="1" dirty="0" smtClean="0">
                <a:solidFill>
                  <a:schemeClr val="bg1"/>
                </a:solidFill>
              </a:rPr>
              <a:t>Історичні</a:t>
            </a:r>
          </a:p>
          <a:p>
            <a:pPr marL="0" indent="0" algn="just">
              <a:buNone/>
            </a:pPr>
            <a:r>
              <a:rPr lang="uk-UA" sz="2000" dirty="0">
                <a:solidFill>
                  <a:schemeClr val="bg1"/>
                </a:solidFill>
              </a:rPr>
              <a:t>	</a:t>
            </a:r>
            <a:r>
              <a:rPr lang="uk-UA" sz="2000" dirty="0" smtClean="0">
                <a:solidFill>
                  <a:schemeClr val="bg1"/>
                </a:solidFill>
              </a:rPr>
              <a:t>Конфлікт походить від </a:t>
            </a:r>
            <a:r>
              <a:rPr lang="uk-UA" sz="2000" b="1" dirty="0" smtClean="0">
                <a:solidFill>
                  <a:schemeClr val="bg1"/>
                </a:solidFill>
              </a:rPr>
              <a:t>колоніальної політики</a:t>
            </a:r>
            <a:r>
              <a:rPr lang="uk-UA" sz="2000" dirty="0" smtClean="0">
                <a:solidFill>
                  <a:schemeClr val="bg1"/>
                </a:solidFill>
              </a:rPr>
              <a:t>, яку проводили Іспанія та Франція в регіоні Західної Сахари. Кордони та статус території в </a:t>
            </a:r>
            <a:r>
              <a:rPr lang="uk-UA" sz="2000" b="1" dirty="0" smtClean="0">
                <a:solidFill>
                  <a:schemeClr val="bg1"/>
                </a:solidFill>
              </a:rPr>
              <a:t>процесі деколонізації </a:t>
            </a:r>
            <a:r>
              <a:rPr lang="uk-UA" sz="2000" dirty="0" smtClean="0">
                <a:solidFill>
                  <a:schemeClr val="bg1"/>
                </a:solidFill>
              </a:rPr>
              <a:t>були встановлені без урахування побажань та думки місцевого населення, що стало основним конфліктогенним фактором.</a:t>
            </a:r>
          </a:p>
          <a:p>
            <a:pPr marL="0" indent="0" algn="just">
              <a:buNone/>
            </a:pPr>
            <a:r>
              <a:rPr lang="uk-UA" sz="2000" dirty="0" smtClean="0">
                <a:solidFill>
                  <a:schemeClr val="bg1"/>
                </a:solidFill>
              </a:rPr>
              <a:t>2. </a:t>
            </a:r>
            <a:r>
              <a:rPr lang="uk-UA" sz="2000" b="1" dirty="0" smtClean="0">
                <a:solidFill>
                  <a:schemeClr val="bg1"/>
                </a:solidFill>
              </a:rPr>
              <a:t>Демографічні</a:t>
            </a:r>
          </a:p>
          <a:p>
            <a:pPr marL="0" indent="0" algn="just">
              <a:buNone/>
            </a:pPr>
            <a:r>
              <a:rPr lang="uk-UA" sz="2000" dirty="0">
                <a:solidFill>
                  <a:schemeClr val="bg1"/>
                </a:solidFill>
              </a:rPr>
              <a:t>	</a:t>
            </a:r>
            <a:r>
              <a:rPr lang="uk-UA" sz="2000" dirty="0" smtClean="0">
                <a:solidFill>
                  <a:schemeClr val="bg1"/>
                </a:solidFill>
              </a:rPr>
              <a:t>Швидке </a:t>
            </a:r>
            <a:r>
              <a:rPr lang="uk-UA" sz="2000" b="1" dirty="0" smtClean="0">
                <a:solidFill>
                  <a:schemeClr val="bg1"/>
                </a:solidFill>
              </a:rPr>
              <a:t>зростання населення</a:t>
            </a:r>
            <a:r>
              <a:rPr lang="uk-UA" sz="2000" dirty="0" smtClean="0">
                <a:solidFill>
                  <a:schemeClr val="bg1"/>
                </a:solidFill>
              </a:rPr>
              <a:t> в регіоні. Це зробило народ, який бореться за право на самовизначення, достатньо чисельним та збільшило кількість бійців Фронту ПОЛІСАРІО (1974 р. – близько 74 тис. осіб, кінець 80-х рр. – більше 150 тис. осіб, середина 90-х рр. – 223 тис. осіб).</a:t>
            </a:r>
          </a:p>
        </p:txBody>
      </p:sp>
    </p:spTree>
    <p:extLst>
      <p:ext uri="{BB962C8B-B14F-4D97-AF65-F5344CB8AC3E}">
        <p14:creationId xmlns:p14="http://schemas.microsoft.com/office/powerpoint/2010/main" val="85558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548679"/>
            <a:ext cx="8424936" cy="5985375"/>
          </a:xfrm>
        </p:spPr>
        <p:txBody>
          <a:bodyPr>
            <a:normAutofit fontScale="92500" lnSpcReduction="20000"/>
          </a:bodyPr>
          <a:lstStyle/>
          <a:p>
            <a:pPr marL="0" lvl="0" indent="0" algn="just">
              <a:buClr>
                <a:srgbClr val="FEDD78"/>
              </a:buClr>
              <a:buNone/>
            </a:pPr>
            <a:r>
              <a:rPr lang="uk-UA" sz="2000" dirty="0" smtClean="0">
                <a:solidFill>
                  <a:prstClr val="black"/>
                </a:solidFill>
              </a:rPr>
              <a:t>3. </a:t>
            </a:r>
            <a:r>
              <a:rPr lang="uk-UA" sz="2000" b="1" dirty="0">
                <a:solidFill>
                  <a:prstClr val="black"/>
                </a:solidFill>
              </a:rPr>
              <a:t>Економічні</a:t>
            </a:r>
          </a:p>
          <a:p>
            <a:pPr lvl="0" algn="just">
              <a:buClr>
                <a:srgbClr val="FEDD78"/>
              </a:buClr>
              <a:buFont typeface="Arial" pitchFamily="34" charset="0"/>
              <a:buChar char="•"/>
            </a:pPr>
            <a:r>
              <a:rPr lang="uk-UA" sz="2000" dirty="0">
                <a:solidFill>
                  <a:prstClr val="black"/>
                </a:solidFill>
              </a:rPr>
              <a:t>На території Західної Сахари знаходяться найбільші запаси </a:t>
            </a:r>
            <a:r>
              <a:rPr lang="uk-UA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фосфоритів</a:t>
            </a:r>
            <a:r>
              <a:rPr lang="uk-UA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uk-UA" sz="2000" dirty="0">
                <a:solidFill>
                  <a:prstClr val="black"/>
                </a:solidFill>
              </a:rPr>
              <a:t>(приблизно 25% світових запасів).</a:t>
            </a:r>
          </a:p>
          <a:p>
            <a:pPr lvl="0" algn="just">
              <a:buClr>
                <a:srgbClr val="FEDD78"/>
              </a:buClr>
              <a:buFont typeface="Arial" pitchFamily="34" charset="0"/>
              <a:buChar char="•"/>
            </a:pPr>
            <a:r>
              <a:rPr lang="uk-UA" sz="2000" dirty="0">
                <a:solidFill>
                  <a:prstClr val="black"/>
                </a:solidFill>
              </a:rPr>
              <a:t>Наявні запаси </a:t>
            </a:r>
            <a:r>
              <a:rPr lang="uk-UA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нафти та газу </a:t>
            </a:r>
            <a:r>
              <a:rPr lang="uk-UA" sz="2000" dirty="0">
                <a:solidFill>
                  <a:prstClr val="black"/>
                </a:solidFill>
              </a:rPr>
              <a:t>(14 млн. барелів нафти та більше 2 млрд. куб. м газу).</a:t>
            </a:r>
          </a:p>
          <a:p>
            <a:pPr lvl="0" algn="just">
              <a:buClr>
                <a:srgbClr val="FEDD78"/>
              </a:buClr>
              <a:buFont typeface="Arial" pitchFamily="34" charset="0"/>
              <a:buChar char="•"/>
            </a:pPr>
            <a:r>
              <a:rPr lang="uk-UA" sz="2000" dirty="0">
                <a:solidFill>
                  <a:prstClr val="black"/>
                </a:solidFill>
              </a:rPr>
              <a:t>Є поклади </a:t>
            </a:r>
            <a:r>
              <a:rPr lang="uk-UA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залізної руди, урану, калійний солей.</a:t>
            </a:r>
          </a:p>
          <a:p>
            <a:pPr lvl="0" algn="just">
              <a:buClr>
                <a:srgbClr val="FEDD78"/>
              </a:buClr>
              <a:buFont typeface="Arial" pitchFamily="34" charset="0"/>
              <a:buChar char="•"/>
            </a:pPr>
            <a:r>
              <a:rPr lang="uk-UA" sz="2000" dirty="0">
                <a:solidFill>
                  <a:prstClr val="black"/>
                </a:solidFill>
              </a:rPr>
              <a:t>На заході – </a:t>
            </a:r>
            <a:endParaRPr lang="uk-UA" sz="2000" dirty="0" smtClean="0">
              <a:solidFill>
                <a:prstClr val="black"/>
              </a:solidFill>
            </a:endParaRPr>
          </a:p>
          <a:p>
            <a:pPr marL="0" lvl="0" indent="0" algn="just">
              <a:buClr>
                <a:srgbClr val="FEDD78"/>
              </a:buClr>
              <a:buNone/>
            </a:pPr>
            <a:r>
              <a:rPr lang="uk-UA" sz="2000" dirty="0" smtClean="0">
                <a:solidFill>
                  <a:prstClr val="black"/>
                </a:solidFill>
              </a:rPr>
              <a:t>узбережжя Атлантичного </a:t>
            </a:r>
          </a:p>
          <a:p>
            <a:pPr marL="0" lvl="0" indent="0" algn="just">
              <a:buClr>
                <a:srgbClr val="FEDD78"/>
              </a:buClr>
              <a:buNone/>
            </a:pPr>
            <a:r>
              <a:rPr lang="uk-UA" sz="2000" dirty="0" smtClean="0">
                <a:solidFill>
                  <a:prstClr val="black"/>
                </a:solidFill>
              </a:rPr>
              <a:t>океану (</a:t>
            </a:r>
            <a:r>
              <a:rPr lang="uk-UA" sz="2000" dirty="0">
                <a:solidFill>
                  <a:prstClr val="black"/>
                </a:solidFill>
              </a:rPr>
              <a:t>1300 км), багате </a:t>
            </a:r>
            <a:endParaRPr lang="uk-UA" sz="2000" dirty="0" smtClean="0">
              <a:solidFill>
                <a:prstClr val="black"/>
              </a:solidFill>
            </a:endParaRPr>
          </a:p>
          <a:p>
            <a:pPr marL="0" lvl="0" indent="0" algn="just">
              <a:buClr>
                <a:srgbClr val="FEDD78"/>
              </a:buClr>
              <a:buNone/>
            </a:pPr>
            <a:r>
              <a:rPr lang="uk-UA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рибними </a:t>
            </a:r>
            <a:r>
              <a:rPr lang="uk-UA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ресурсами</a:t>
            </a:r>
            <a:r>
              <a:rPr lang="uk-UA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uk-UA" sz="20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lvl="0" indent="0" algn="just">
              <a:buClr>
                <a:srgbClr val="FEDD78"/>
              </a:buClr>
              <a:buNone/>
            </a:pPr>
            <a:r>
              <a:rPr lang="uk-UA" sz="2000" dirty="0" smtClean="0">
                <a:solidFill>
                  <a:prstClr val="black"/>
                </a:solidFill>
              </a:rPr>
              <a:t>(</a:t>
            </a:r>
            <a:r>
              <a:rPr lang="uk-UA" sz="2000" dirty="0">
                <a:solidFill>
                  <a:prstClr val="black"/>
                </a:solidFill>
              </a:rPr>
              <a:t>більше 200 видів риби, </a:t>
            </a:r>
            <a:endParaRPr lang="uk-UA" sz="2000" dirty="0" smtClean="0">
              <a:solidFill>
                <a:prstClr val="black"/>
              </a:solidFill>
            </a:endParaRPr>
          </a:p>
          <a:p>
            <a:pPr marL="0" lvl="0" indent="0" algn="just">
              <a:buClr>
                <a:srgbClr val="FEDD78"/>
              </a:buClr>
              <a:buNone/>
            </a:pPr>
            <a:r>
              <a:rPr lang="uk-UA" sz="2000" dirty="0" smtClean="0">
                <a:solidFill>
                  <a:prstClr val="black"/>
                </a:solidFill>
              </a:rPr>
              <a:t>60 </a:t>
            </a:r>
            <a:r>
              <a:rPr lang="uk-UA" sz="2000" dirty="0">
                <a:solidFill>
                  <a:prstClr val="black"/>
                </a:solidFill>
              </a:rPr>
              <a:t>різновидів молюсків </a:t>
            </a:r>
            <a:endParaRPr lang="uk-UA" sz="2000" dirty="0" smtClean="0">
              <a:solidFill>
                <a:prstClr val="black"/>
              </a:solidFill>
            </a:endParaRPr>
          </a:p>
          <a:p>
            <a:pPr marL="0" lvl="0" indent="0" algn="just">
              <a:buClr>
                <a:srgbClr val="FEDD78"/>
              </a:buClr>
              <a:buNone/>
            </a:pPr>
            <a:r>
              <a:rPr lang="uk-UA" sz="2000" dirty="0" smtClean="0">
                <a:solidFill>
                  <a:prstClr val="black"/>
                </a:solidFill>
              </a:rPr>
              <a:t>та </a:t>
            </a:r>
            <a:r>
              <a:rPr lang="uk-UA" sz="2000" dirty="0">
                <a:solidFill>
                  <a:prstClr val="black"/>
                </a:solidFill>
              </a:rPr>
              <a:t>лангусти). Приблизні </a:t>
            </a:r>
            <a:endParaRPr lang="uk-UA" sz="2000" dirty="0" smtClean="0">
              <a:solidFill>
                <a:prstClr val="black"/>
              </a:solidFill>
            </a:endParaRPr>
          </a:p>
          <a:p>
            <a:pPr marL="0" lvl="0" indent="0" algn="just">
              <a:buClr>
                <a:srgbClr val="FEDD78"/>
              </a:buClr>
              <a:buNone/>
            </a:pPr>
            <a:r>
              <a:rPr lang="uk-UA" sz="2000" dirty="0" smtClean="0">
                <a:solidFill>
                  <a:prstClr val="black"/>
                </a:solidFill>
              </a:rPr>
              <a:t>можливості </a:t>
            </a:r>
            <a:r>
              <a:rPr lang="uk-UA" sz="2000" dirty="0">
                <a:solidFill>
                  <a:prstClr val="black"/>
                </a:solidFill>
              </a:rPr>
              <a:t>вилову </a:t>
            </a:r>
            <a:r>
              <a:rPr lang="uk-UA" sz="2000" dirty="0" smtClean="0">
                <a:solidFill>
                  <a:prstClr val="black"/>
                </a:solidFill>
              </a:rPr>
              <a:t>риби </a:t>
            </a:r>
          </a:p>
          <a:p>
            <a:pPr marL="0" lvl="0" indent="0" algn="just">
              <a:buClr>
                <a:srgbClr val="FEDD78"/>
              </a:buClr>
              <a:buNone/>
            </a:pPr>
            <a:r>
              <a:rPr lang="uk-UA" sz="2000" dirty="0" smtClean="0">
                <a:solidFill>
                  <a:prstClr val="black"/>
                </a:solidFill>
              </a:rPr>
              <a:t>за </a:t>
            </a:r>
            <a:r>
              <a:rPr lang="uk-UA" sz="2000" dirty="0">
                <a:solidFill>
                  <a:prstClr val="black"/>
                </a:solidFill>
              </a:rPr>
              <a:t>рік – більше </a:t>
            </a:r>
            <a:endParaRPr lang="uk-UA" sz="2000" dirty="0" smtClean="0">
              <a:solidFill>
                <a:prstClr val="black"/>
              </a:solidFill>
            </a:endParaRPr>
          </a:p>
          <a:p>
            <a:pPr marL="0" lvl="0" indent="0" algn="just">
              <a:buClr>
                <a:srgbClr val="FEDD78"/>
              </a:buClr>
              <a:buNone/>
            </a:pPr>
            <a:r>
              <a:rPr lang="uk-UA" sz="2000" dirty="0" smtClean="0">
                <a:solidFill>
                  <a:prstClr val="black"/>
                </a:solidFill>
              </a:rPr>
              <a:t>10 </a:t>
            </a:r>
            <a:r>
              <a:rPr lang="uk-UA" sz="2000" dirty="0">
                <a:solidFill>
                  <a:prstClr val="black"/>
                </a:solidFill>
              </a:rPr>
              <a:t>тонн на км.</a:t>
            </a:r>
          </a:p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780928"/>
            <a:ext cx="4680521" cy="2954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67649" y="5949280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1600" b="1" dirty="0" smtClean="0">
                <a:solidFill>
                  <a:schemeClr val="bg1"/>
                </a:solidFill>
              </a:rPr>
              <a:t>Розвідка нафтових родовищ, здійснена Марокко в 2005-2008 рр.</a:t>
            </a:r>
            <a:endParaRPr lang="ru-RU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27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125113" cy="504056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Суб</a:t>
            </a:r>
            <a:r>
              <a:rPr lang="en-US" sz="2400" b="1" dirty="0" smtClean="0">
                <a:solidFill>
                  <a:schemeClr val="bg1"/>
                </a:solidFill>
              </a:rPr>
              <a:t>’</a:t>
            </a:r>
            <a:r>
              <a:rPr lang="uk-UA" sz="2400" b="1" dirty="0" smtClean="0">
                <a:solidFill>
                  <a:schemeClr val="bg1"/>
                </a:solidFill>
              </a:rPr>
              <a:t>єкти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uk-UA" sz="2400" b="1" dirty="0" smtClean="0">
                <a:solidFill>
                  <a:schemeClr val="bg1"/>
                </a:solidFill>
              </a:rPr>
              <a:t>конфлікту та їхні мотиви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20688"/>
            <a:ext cx="5544616" cy="604867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Марокко</a:t>
            </a:r>
          </a:p>
          <a:p>
            <a:pPr algn="just">
              <a:buFont typeface="Wingdings" pitchFamily="2" charset="2"/>
              <a:buChar char="q"/>
            </a:pPr>
            <a:r>
              <a:rPr lang="uk-UA" dirty="0">
                <a:solidFill>
                  <a:schemeClr val="bg1"/>
                </a:solidFill>
              </a:rPr>
              <a:t>	</a:t>
            </a:r>
            <a:r>
              <a:rPr lang="uk-UA" dirty="0" smtClean="0">
                <a:solidFill>
                  <a:schemeClr val="bg1"/>
                </a:solidFill>
              </a:rPr>
              <a:t>Політичний режим та його особливості.</a:t>
            </a:r>
          </a:p>
          <a:p>
            <a:pPr algn="just">
              <a:buFont typeface="Wingdings" pitchFamily="2" charset="2"/>
              <a:buChar char="q"/>
            </a:pPr>
            <a:r>
              <a:rPr lang="uk-UA" dirty="0">
                <a:solidFill>
                  <a:schemeClr val="bg1"/>
                </a:solidFill>
              </a:rPr>
              <a:t>	</a:t>
            </a:r>
            <a:r>
              <a:rPr lang="uk-UA" dirty="0" smtClean="0">
                <a:solidFill>
                  <a:schemeClr val="bg1"/>
                </a:solidFill>
              </a:rPr>
              <a:t>Ідеологічна складова. Ідея «Великого Марокко».</a:t>
            </a:r>
          </a:p>
          <a:p>
            <a:pPr algn="just">
              <a:buFont typeface="Wingdings" pitchFamily="2" charset="2"/>
              <a:buChar char="q"/>
            </a:pPr>
            <a:r>
              <a:rPr lang="uk-UA" dirty="0">
                <a:solidFill>
                  <a:schemeClr val="bg1"/>
                </a:solidFill>
              </a:rPr>
              <a:t>	</a:t>
            </a:r>
            <a:r>
              <a:rPr lang="uk-UA" dirty="0" smtClean="0">
                <a:solidFill>
                  <a:schemeClr val="bg1"/>
                </a:solidFill>
              </a:rPr>
              <a:t>Геополітичні та геостратегічні умови «холодної війни».</a:t>
            </a:r>
          </a:p>
          <a:p>
            <a:pPr marL="0" indent="0" algn="just">
              <a:buNone/>
            </a:pPr>
            <a:endParaRPr lang="uk-UA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uk-UA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Представники Західної Сахари (Фронт ПОЛІСАРІО)</a:t>
            </a:r>
          </a:p>
          <a:p>
            <a:pPr marL="0" indent="0" algn="just">
              <a:buNone/>
            </a:pPr>
            <a:r>
              <a:rPr lang="uk-UA" dirty="0">
                <a:solidFill>
                  <a:schemeClr val="bg1"/>
                </a:solidFill>
              </a:rPr>
              <a:t>	</a:t>
            </a:r>
            <a:r>
              <a:rPr lang="uk-UA" dirty="0" smtClean="0">
                <a:solidFill>
                  <a:schemeClr val="bg1"/>
                </a:solidFill>
              </a:rPr>
              <a:t>Усі дії сахарців спрямовані на захист своєї території, народу та ідентичності. Відповідно, вони створили Фронт боротьби за незалежність, основне завдання якого полягає у боротьбі проти марокканської агресії та анексії.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568" y="1412776"/>
            <a:ext cx="2520280" cy="1679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365104"/>
            <a:ext cx="2641476" cy="1320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754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125113" cy="432048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Зацікавлені сторони конфлікту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352928" cy="5472607"/>
          </a:xfrm>
        </p:spPr>
        <p:txBody>
          <a:bodyPr>
            <a:normAutofit/>
          </a:bodyPr>
          <a:lstStyle/>
          <a:p>
            <a:pPr algn="just">
              <a:buAutoNum type="arabicPeriod"/>
            </a:pPr>
            <a:r>
              <a:rPr lang="uk-UA" b="1" dirty="0" smtClean="0">
                <a:solidFill>
                  <a:schemeClr val="bg1"/>
                </a:solidFill>
              </a:rPr>
              <a:t>Алжир</a:t>
            </a:r>
          </a:p>
          <a:p>
            <a:pPr marL="0" indent="0" algn="just">
              <a:buNone/>
            </a:pPr>
            <a:r>
              <a:rPr lang="uk-UA" dirty="0" smtClean="0">
                <a:solidFill>
                  <a:schemeClr val="bg1"/>
                </a:solidFill>
              </a:rPr>
              <a:t>Позиціонує себе як захисника законного права народів на самовизначення. Виступає проти застосування сили задля зміни кордонів, що були успадковані від епохи колоніалізму. </a:t>
            </a:r>
          </a:p>
          <a:p>
            <a:pPr marL="0" indent="0" algn="just">
              <a:buNone/>
            </a:pPr>
            <a:r>
              <a:rPr lang="uk-UA" b="1" dirty="0" smtClean="0">
                <a:solidFill>
                  <a:schemeClr val="bg1"/>
                </a:solidFill>
              </a:rPr>
              <a:t>Реальні причини підтримки сахарців </a:t>
            </a:r>
            <a:r>
              <a:rPr lang="uk-UA" dirty="0" smtClean="0">
                <a:solidFill>
                  <a:schemeClr val="bg1"/>
                </a:solidFill>
              </a:rPr>
              <a:t>– геополітичне протистояння з Марокко та боротьба за регіональне лідерство у Магрибі. </a:t>
            </a:r>
          </a:p>
          <a:p>
            <a:pPr algn="just">
              <a:buAutoNum type="arabicPeriod"/>
            </a:pPr>
            <a:r>
              <a:rPr lang="uk-UA" b="1" dirty="0" smtClean="0">
                <a:solidFill>
                  <a:schemeClr val="bg1"/>
                </a:solidFill>
              </a:rPr>
              <a:t>Іспанія</a:t>
            </a:r>
          </a:p>
          <a:p>
            <a:pPr algn="just">
              <a:buAutoNum type="arabicPeriod"/>
            </a:pPr>
            <a:r>
              <a:rPr lang="uk-UA" b="1" dirty="0" smtClean="0">
                <a:solidFill>
                  <a:schemeClr val="bg1"/>
                </a:solidFill>
              </a:rPr>
              <a:t>Мавританія</a:t>
            </a:r>
          </a:p>
          <a:p>
            <a:pPr algn="just">
              <a:buAutoNum type="arabicPeriod"/>
            </a:pPr>
            <a:r>
              <a:rPr lang="uk-UA" b="1" dirty="0" smtClean="0">
                <a:solidFill>
                  <a:schemeClr val="bg1"/>
                </a:solidFill>
              </a:rPr>
              <a:t>Франція</a:t>
            </a:r>
          </a:p>
          <a:p>
            <a:pPr algn="just">
              <a:buAutoNum type="arabicPeriod"/>
            </a:pPr>
            <a:r>
              <a:rPr lang="uk-UA" b="1" dirty="0" smtClean="0">
                <a:solidFill>
                  <a:schemeClr val="bg1"/>
                </a:solidFill>
              </a:rPr>
              <a:t>США</a:t>
            </a:r>
          </a:p>
          <a:p>
            <a:pPr algn="just">
              <a:buAutoNum type="arabicPeriod"/>
            </a:pPr>
            <a:r>
              <a:rPr lang="uk-UA" b="1" dirty="0" smtClean="0">
                <a:solidFill>
                  <a:schemeClr val="bg1"/>
                </a:solidFill>
              </a:rPr>
              <a:t>ООН</a:t>
            </a:r>
          </a:p>
          <a:p>
            <a:pPr algn="just">
              <a:buAutoNum type="arabicPeriod"/>
            </a:pPr>
            <a:r>
              <a:rPr lang="uk-UA" b="1" dirty="0" smtClean="0">
                <a:solidFill>
                  <a:schemeClr val="bg1"/>
                </a:solidFill>
              </a:rPr>
              <a:t>АС</a:t>
            </a:r>
          </a:p>
          <a:p>
            <a:pPr marL="0" indent="0" algn="just">
              <a:buNone/>
            </a:pPr>
            <a:endParaRPr lang="uk-UA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3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123080" cy="576064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Об</a:t>
            </a:r>
            <a:r>
              <a:rPr lang="en-US" sz="2400" b="1" dirty="0" smtClean="0">
                <a:solidFill>
                  <a:schemeClr val="bg1"/>
                </a:solidFill>
              </a:rPr>
              <a:t>’</a:t>
            </a:r>
            <a:r>
              <a:rPr lang="uk-UA" sz="2400" b="1" dirty="0" smtClean="0">
                <a:solidFill>
                  <a:schemeClr val="bg1"/>
                </a:solidFill>
              </a:rPr>
              <a:t>єктне поле конфлікту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36096" y="980728"/>
            <a:ext cx="3600400" cy="58978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2200" dirty="0" smtClean="0">
                <a:solidFill>
                  <a:schemeClr val="bg1"/>
                </a:solidFill>
              </a:rPr>
              <a:t>Об</a:t>
            </a:r>
            <a:r>
              <a:rPr lang="en-US" sz="2200" dirty="0" smtClean="0">
                <a:solidFill>
                  <a:schemeClr val="bg1"/>
                </a:solidFill>
              </a:rPr>
              <a:t>’</a:t>
            </a:r>
            <a:r>
              <a:rPr lang="uk-UA" sz="2200" dirty="0" smtClean="0">
                <a:solidFill>
                  <a:schemeClr val="bg1"/>
                </a:solidFill>
              </a:rPr>
              <a:t>єкт конфлікту :   </a:t>
            </a:r>
            <a:r>
              <a:rPr lang="uk-UA" sz="2200" b="1" dirty="0" smtClean="0">
                <a:solidFill>
                  <a:schemeClr val="bg1"/>
                </a:solidFill>
              </a:rPr>
              <a:t>територія</a:t>
            </a:r>
          </a:p>
          <a:p>
            <a:pPr marL="0" indent="0">
              <a:buNone/>
            </a:pPr>
            <a:endParaRPr lang="uk-UA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uk-UA" b="1" dirty="0" smtClean="0">
                <a:solidFill>
                  <a:schemeClr val="bg1"/>
                </a:solidFill>
              </a:rPr>
              <a:t>Цілі суб</a:t>
            </a:r>
            <a:r>
              <a:rPr lang="en-US" b="1" dirty="0" smtClean="0">
                <a:solidFill>
                  <a:schemeClr val="bg1"/>
                </a:solidFill>
              </a:rPr>
              <a:t>’</a:t>
            </a:r>
            <a:r>
              <a:rPr lang="uk-UA" b="1" dirty="0" smtClean="0">
                <a:solidFill>
                  <a:schemeClr val="bg1"/>
                </a:solidFill>
              </a:rPr>
              <a:t>єктів щодо території</a:t>
            </a:r>
            <a:r>
              <a:rPr lang="ru-RU" b="1" dirty="0" smtClean="0">
                <a:solidFill>
                  <a:schemeClr val="bg1"/>
                </a:solidFill>
              </a:rPr>
              <a:t>:</a:t>
            </a:r>
          </a:p>
          <a:p>
            <a:pPr marL="0" indent="0">
              <a:buNone/>
            </a:pPr>
            <a:endParaRPr lang="ru-RU" b="1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Марокко</a:t>
            </a:r>
          </a:p>
          <a:p>
            <a:pPr marL="0" indent="0">
              <a:buNone/>
            </a:pPr>
            <a:r>
              <a:rPr lang="uk-UA" dirty="0" smtClean="0">
                <a:solidFill>
                  <a:schemeClr val="bg1"/>
                </a:solidFill>
              </a:rPr>
              <a:t>Відновлення територіальної цілісності Королівства та </a:t>
            </a:r>
            <a:r>
              <a:rPr lang="uk-UA" b="1" dirty="0" smtClean="0">
                <a:solidFill>
                  <a:schemeClr val="bg1"/>
                </a:solidFill>
              </a:rPr>
              <a:t>суверенітету</a:t>
            </a:r>
            <a:r>
              <a:rPr lang="uk-UA" dirty="0" smtClean="0">
                <a:solidFill>
                  <a:schemeClr val="bg1"/>
                </a:solidFill>
              </a:rPr>
              <a:t> над Західною Сахарою</a:t>
            </a:r>
          </a:p>
          <a:p>
            <a:pPr marL="0" indent="0">
              <a:buNone/>
            </a:pPr>
            <a:endParaRPr lang="uk-UA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Фронт ПОЛІСАРІО</a:t>
            </a:r>
          </a:p>
          <a:p>
            <a:pPr marL="0" indent="0">
              <a:buNone/>
            </a:pPr>
            <a:r>
              <a:rPr lang="uk-UA" dirty="0" smtClean="0">
                <a:solidFill>
                  <a:schemeClr val="bg1"/>
                </a:solidFill>
              </a:rPr>
              <a:t>Встановлення </a:t>
            </a:r>
            <a:r>
              <a:rPr lang="uk-UA" b="1" dirty="0" smtClean="0">
                <a:solidFill>
                  <a:schemeClr val="bg1"/>
                </a:solidFill>
              </a:rPr>
              <a:t>влади</a:t>
            </a:r>
            <a:r>
              <a:rPr lang="uk-UA" dirty="0" smtClean="0">
                <a:solidFill>
                  <a:schemeClr val="bg1"/>
                </a:solidFill>
              </a:rPr>
              <a:t> над територією з метою створення незалежної держави</a:t>
            </a:r>
          </a:p>
          <a:p>
            <a:pPr marL="0" indent="0">
              <a:buNone/>
            </a:pPr>
            <a:r>
              <a:rPr lang="uk-UA" dirty="0">
                <a:solidFill>
                  <a:schemeClr val="bg1"/>
                </a:solidFill>
              </a:rPr>
              <a:t>	</a:t>
            </a:r>
            <a:endParaRPr lang="uk-UA" dirty="0" smtClean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4752528" cy="5733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578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7435" y="260648"/>
            <a:ext cx="7125113" cy="360040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Фази конфлікту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340768"/>
            <a:ext cx="3456384" cy="5323736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itchFamily="2" charset="2"/>
              <a:buChar char="q"/>
            </a:pPr>
            <a:r>
              <a:rPr lang="uk-UA" dirty="0" smtClean="0">
                <a:solidFill>
                  <a:schemeClr val="bg1"/>
                </a:solidFill>
              </a:rPr>
              <a:t>1884-1956 рр. – </a:t>
            </a:r>
          </a:p>
          <a:p>
            <a:pPr marL="0" indent="0" algn="just">
              <a:buNone/>
            </a:pPr>
            <a:r>
              <a:rPr lang="uk-UA" b="1" dirty="0" smtClean="0">
                <a:solidFill>
                  <a:schemeClr val="bg1"/>
                </a:solidFill>
              </a:rPr>
              <a:t>Латентна фаза.</a:t>
            </a:r>
          </a:p>
          <a:p>
            <a:pPr algn="just">
              <a:buFont typeface="Wingdings" pitchFamily="2" charset="2"/>
              <a:buChar char="q"/>
            </a:pPr>
            <a:r>
              <a:rPr lang="uk-UA" dirty="0" smtClean="0">
                <a:solidFill>
                  <a:schemeClr val="bg1"/>
                </a:solidFill>
              </a:rPr>
              <a:t>1957-1974 рр. – </a:t>
            </a:r>
          </a:p>
          <a:p>
            <a:pPr marL="0" indent="0" algn="just">
              <a:buNone/>
            </a:pPr>
            <a:r>
              <a:rPr lang="uk-UA" b="1" dirty="0" smtClean="0">
                <a:solidFill>
                  <a:schemeClr val="bg1"/>
                </a:solidFill>
              </a:rPr>
              <a:t>Ініціація.</a:t>
            </a:r>
          </a:p>
          <a:p>
            <a:pPr algn="just">
              <a:buFont typeface="Wingdings" pitchFamily="2" charset="2"/>
              <a:buChar char="q"/>
            </a:pPr>
            <a:r>
              <a:rPr lang="uk-UA" dirty="0" smtClean="0">
                <a:solidFill>
                  <a:schemeClr val="bg1"/>
                </a:solidFill>
              </a:rPr>
              <a:t>1975-1981 рр. – </a:t>
            </a:r>
          </a:p>
          <a:p>
            <a:pPr marL="0" indent="0" algn="just">
              <a:buNone/>
            </a:pPr>
            <a:r>
              <a:rPr lang="uk-UA" b="1" dirty="0" smtClean="0">
                <a:solidFill>
                  <a:schemeClr val="bg1"/>
                </a:solidFill>
              </a:rPr>
              <a:t>Ескалація.</a:t>
            </a:r>
          </a:p>
          <a:p>
            <a:pPr lvl="0" algn="just">
              <a:buClr>
                <a:srgbClr val="FEDD78"/>
              </a:buClr>
              <a:buFont typeface="Wingdings" pitchFamily="2" charset="2"/>
              <a:buChar char="q"/>
            </a:pPr>
            <a:r>
              <a:rPr lang="uk-UA" dirty="0">
                <a:solidFill>
                  <a:prstClr val="black"/>
                </a:solidFill>
              </a:rPr>
              <a:t>1982-1987 рр. – </a:t>
            </a:r>
            <a:endParaRPr lang="uk-UA" dirty="0" smtClean="0">
              <a:solidFill>
                <a:prstClr val="black"/>
              </a:solidFill>
            </a:endParaRPr>
          </a:p>
          <a:p>
            <a:pPr marL="0" lvl="0" indent="0" algn="just">
              <a:buClr>
                <a:srgbClr val="FEDD78"/>
              </a:buClr>
              <a:buNone/>
            </a:pPr>
            <a:r>
              <a:rPr lang="uk-UA" b="1" dirty="0" smtClean="0">
                <a:solidFill>
                  <a:prstClr val="black"/>
                </a:solidFill>
              </a:rPr>
              <a:t>Інституціоналізація </a:t>
            </a:r>
            <a:r>
              <a:rPr lang="uk-UA" b="1" dirty="0">
                <a:solidFill>
                  <a:prstClr val="black"/>
                </a:solidFill>
              </a:rPr>
              <a:t>конфлікту</a:t>
            </a:r>
            <a:r>
              <a:rPr lang="uk-UA" b="1" dirty="0" smtClean="0">
                <a:solidFill>
                  <a:prstClr val="black"/>
                </a:solidFill>
              </a:rPr>
              <a:t>.</a:t>
            </a:r>
          </a:p>
          <a:p>
            <a:pPr lvl="0" algn="just">
              <a:buClr>
                <a:srgbClr val="FEDD78"/>
              </a:buClr>
              <a:buFont typeface="Wingdings" pitchFamily="2" charset="2"/>
              <a:buChar char="q"/>
            </a:pPr>
            <a:r>
              <a:rPr lang="uk-UA" dirty="0" smtClean="0">
                <a:solidFill>
                  <a:prstClr val="black"/>
                </a:solidFill>
              </a:rPr>
              <a:t>1988 </a:t>
            </a:r>
            <a:r>
              <a:rPr lang="uk-UA" dirty="0">
                <a:solidFill>
                  <a:prstClr val="black"/>
                </a:solidFill>
              </a:rPr>
              <a:t>р. – </a:t>
            </a:r>
            <a:endParaRPr lang="uk-UA" dirty="0" smtClean="0">
              <a:solidFill>
                <a:prstClr val="black"/>
              </a:solidFill>
            </a:endParaRPr>
          </a:p>
          <a:p>
            <a:pPr marL="0" lvl="0" indent="0">
              <a:buClr>
                <a:srgbClr val="FEDD78"/>
              </a:buClr>
              <a:buNone/>
            </a:pPr>
            <a:r>
              <a:rPr lang="uk-UA" b="1" dirty="0" smtClean="0">
                <a:solidFill>
                  <a:prstClr val="black"/>
                </a:solidFill>
              </a:rPr>
              <a:t>Деескалація</a:t>
            </a:r>
            <a:r>
              <a:rPr lang="uk-UA" dirty="0" smtClean="0">
                <a:solidFill>
                  <a:prstClr val="black"/>
                </a:solidFill>
              </a:rPr>
              <a:t> </a:t>
            </a:r>
            <a:r>
              <a:rPr lang="uk-UA" dirty="0">
                <a:solidFill>
                  <a:prstClr val="black"/>
                </a:solidFill>
              </a:rPr>
              <a:t>конфлікту та початок врегулювання конфлікту.</a:t>
            </a:r>
          </a:p>
          <a:p>
            <a:pPr lvl="0">
              <a:buClr>
                <a:srgbClr val="FEDD78"/>
              </a:buClr>
              <a:buFont typeface="Wingdings" pitchFamily="2" charset="2"/>
              <a:buChar char="q"/>
            </a:pPr>
            <a:r>
              <a:rPr lang="uk-UA" dirty="0">
                <a:solidFill>
                  <a:prstClr val="black"/>
                </a:solidFill>
              </a:rPr>
              <a:t>1988 – 2011 рр. </a:t>
            </a:r>
            <a:r>
              <a:rPr lang="uk-UA" dirty="0" smtClean="0">
                <a:solidFill>
                  <a:prstClr val="black"/>
                </a:solidFill>
              </a:rPr>
              <a:t>–</a:t>
            </a:r>
          </a:p>
          <a:p>
            <a:pPr marL="0" lvl="0" indent="0">
              <a:buClr>
                <a:srgbClr val="FEDD78"/>
              </a:buClr>
              <a:buNone/>
            </a:pPr>
            <a:r>
              <a:rPr lang="uk-UA" b="1" dirty="0" smtClean="0">
                <a:solidFill>
                  <a:prstClr val="black"/>
                </a:solidFill>
              </a:rPr>
              <a:t>Процес </a:t>
            </a:r>
            <a:r>
              <a:rPr lang="uk-UA" b="1" dirty="0">
                <a:solidFill>
                  <a:prstClr val="black"/>
                </a:solidFill>
              </a:rPr>
              <a:t>мирного врегулювання конфлікту. </a:t>
            </a:r>
            <a:endParaRPr lang="ru-RU" b="1" dirty="0">
              <a:solidFill>
                <a:prstClr val="black"/>
              </a:solidFill>
            </a:endParaRPr>
          </a:p>
          <a:p>
            <a:pPr marL="0" lvl="0" indent="0" algn="just">
              <a:buClr>
                <a:srgbClr val="FEDD78"/>
              </a:buClr>
              <a:buNone/>
            </a:pPr>
            <a:endParaRPr lang="uk-UA" b="1" dirty="0">
              <a:solidFill>
                <a:prstClr val="black"/>
              </a:solidFill>
            </a:endParaRPr>
          </a:p>
          <a:p>
            <a:pPr marL="0" indent="0" algn="just">
              <a:buNone/>
            </a:pPr>
            <a:endParaRPr lang="uk-UA" b="1" dirty="0" smtClean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92168"/>
            <a:ext cx="4320480" cy="5668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5827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125113" cy="360041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Схема розвитку конфлікту</a:t>
            </a:r>
            <a:endParaRPr lang="ru-RU" sz="2400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8388521"/>
              </p:ext>
            </p:extLst>
          </p:nvPr>
        </p:nvGraphicFramePr>
        <p:xfrm>
          <a:off x="323528" y="1124744"/>
          <a:ext cx="8496944" cy="55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5170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6624736" cy="619471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Схема співвідношення сил </a:t>
            </a:r>
            <a:br>
              <a:rPr lang="uk-UA" sz="2400" b="1" dirty="0" smtClean="0">
                <a:solidFill>
                  <a:schemeClr val="bg1"/>
                </a:solidFill>
              </a:rPr>
            </a:br>
            <a:r>
              <a:rPr lang="uk-UA" sz="2400" b="1" dirty="0" smtClean="0">
                <a:solidFill>
                  <a:schemeClr val="bg1"/>
                </a:solidFill>
              </a:rPr>
              <a:t>(в т.ч. контроль території)</a:t>
            </a:r>
            <a:endParaRPr lang="ru-RU" sz="2400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5420033"/>
              </p:ext>
            </p:extLst>
          </p:nvPr>
        </p:nvGraphicFramePr>
        <p:xfrm>
          <a:off x="755576" y="1124744"/>
          <a:ext cx="3888432" cy="29345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651230863"/>
              </p:ext>
            </p:extLst>
          </p:nvPr>
        </p:nvGraphicFramePr>
        <p:xfrm>
          <a:off x="4860032" y="980728"/>
          <a:ext cx="3912096" cy="2968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643816786"/>
              </p:ext>
            </p:extLst>
          </p:nvPr>
        </p:nvGraphicFramePr>
        <p:xfrm>
          <a:off x="683568" y="3861048"/>
          <a:ext cx="3816424" cy="2824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4037977489"/>
              </p:ext>
            </p:extLst>
          </p:nvPr>
        </p:nvGraphicFramePr>
        <p:xfrm>
          <a:off x="4716016" y="3717032"/>
          <a:ext cx="3960440" cy="2924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04593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1804" y="-482084"/>
            <a:ext cx="6264696" cy="3960440"/>
          </a:xfrm>
        </p:spPr>
        <p:txBody>
          <a:bodyPr/>
          <a:lstStyle/>
          <a:p>
            <a:r>
              <a:rPr lang="uk-UA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Процес мирного</a:t>
            </a:r>
            <a:br>
              <a:rPr lang="uk-UA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врегулювання</a:t>
            </a:r>
            <a:br>
              <a:rPr lang="uk-UA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конфлікту</a:t>
            </a:r>
            <a:endParaRPr lang="ru-RU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68998"/>
            <a:ext cx="2121716" cy="2704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455" y="210049"/>
            <a:ext cx="1830678" cy="257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142" y="2060848"/>
            <a:ext cx="1844358" cy="245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155755"/>
            <a:ext cx="1872208" cy="2531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512" y="4030056"/>
            <a:ext cx="1911621" cy="2656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142" y="4865618"/>
            <a:ext cx="1934209" cy="1288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215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125113" cy="504056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chemeClr val="bg1"/>
                </a:solidFill>
              </a:rPr>
              <a:t/>
            </a:r>
            <a:br>
              <a:rPr lang="uk-UA" dirty="0" smtClean="0">
                <a:solidFill>
                  <a:schemeClr val="bg1"/>
                </a:solidFill>
              </a:rPr>
            </a:br>
            <a:r>
              <a:rPr lang="uk-UA" sz="2400" b="1" dirty="0" smtClean="0">
                <a:solidFill>
                  <a:schemeClr val="bg1"/>
                </a:solidFill>
              </a:rPr>
              <a:t>План мирного </a:t>
            </a:r>
            <a:br>
              <a:rPr lang="uk-UA" sz="2400" b="1" dirty="0" smtClean="0">
                <a:solidFill>
                  <a:schemeClr val="bg1"/>
                </a:solidFill>
              </a:rPr>
            </a:br>
            <a:r>
              <a:rPr lang="uk-UA" sz="2400" b="1" dirty="0" smtClean="0">
                <a:solidFill>
                  <a:schemeClr val="bg1"/>
                </a:solidFill>
              </a:rPr>
              <a:t>врегулювання ООН (1988)</a:t>
            </a:r>
            <a:br>
              <a:rPr lang="uk-UA" sz="2400" b="1" dirty="0" smtClean="0">
                <a:solidFill>
                  <a:schemeClr val="bg1"/>
                </a:solidFill>
              </a:rPr>
            </a:br>
            <a:r>
              <a:rPr lang="uk-UA" sz="2400" b="1" dirty="0" smtClean="0">
                <a:solidFill>
                  <a:schemeClr val="bg1"/>
                </a:solidFill>
              </a:rPr>
              <a:t/>
            </a:r>
            <a:br>
              <a:rPr lang="uk-UA" sz="2400" b="1" dirty="0" smtClean="0">
                <a:solidFill>
                  <a:schemeClr val="bg1"/>
                </a:solidFill>
              </a:rPr>
            </a:b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20688"/>
            <a:ext cx="8280920" cy="6237312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endParaRPr lang="uk-UA" sz="3300" dirty="0" smtClean="0">
              <a:solidFill>
                <a:schemeClr val="bg1"/>
              </a:solidFill>
            </a:endParaRPr>
          </a:p>
          <a:p>
            <a:pPr algn="just">
              <a:buAutoNum type="arabicPeriod"/>
            </a:pPr>
            <a:r>
              <a:rPr lang="uk-UA" sz="3300" b="1" dirty="0" smtClean="0">
                <a:solidFill>
                  <a:schemeClr val="bg1"/>
                </a:solidFill>
              </a:rPr>
              <a:t>Припинення вогню</a:t>
            </a:r>
            <a:r>
              <a:rPr lang="uk-UA" sz="3300" dirty="0" smtClean="0">
                <a:solidFill>
                  <a:schemeClr val="bg1"/>
                </a:solidFill>
              </a:rPr>
              <a:t> під контролем ООН.</a:t>
            </a:r>
          </a:p>
          <a:p>
            <a:pPr algn="just">
              <a:buAutoNum type="arabicPeriod"/>
            </a:pPr>
            <a:r>
              <a:rPr lang="uk-UA" sz="3300" dirty="0" smtClean="0">
                <a:solidFill>
                  <a:schemeClr val="bg1"/>
                </a:solidFill>
              </a:rPr>
              <a:t>Здійснення управління територією Західної Сахари ООН під час перехідного періоду.</a:t>
            </a:r>
          </a:p>
          <a:p>
            <a:pPr algn="just">
              <a:buAutoNum type="arabicPeriod"/>
            </a:pPr>
            <a:r>
              <a:rPr lang="uk-UA" sz="3300" dirty="0" smtClean="0">
                <a:solidFill>
                  <a:schemeClr val="bg1"/>
                </a:solidFill>
              </a:rPr>
              <a:t>Скорочення чисельності марокканських військ на території Західної Сахари.</a:t>
            </a:r>
          </a:p>
          <a:p>
            <a:pPr algn="just">
              <a:buAutoNum type="arabicPeriod"/>
            </a:pPr>
            <a:r>
              <a:rPr lang="uk-UA" sz="3300" dirty="0" smtClean="0">
                <a:solidFill>
                  <a:schemeClr val="bg1"/>
                </a:solidFill>
              </a:rPr>
              <a:t>ООН організує та проведе </a:t>
            </a:r>
            <a:r>
              <a:rPr lang="uk-UA" sz="3300" b="1" dirty="0" smtClean="0">
                <a:solidFill>
                  <a:schemeClr val="bg1"/>
                </a:solidFill>
              </a:rPr>
              <a:t>референдум, </a:t>
            </a:r>
            <a:r>
              <a:rPr lang="uk-UA" sz="3300" dirty="0" smtClean="0">
                <a:solidFill>
                  <a:schemeClr val="bg1"/>
                </a:solidFill>
              </a:rPr>
              <a:t>в ході якого народ Західної Сахари обере між незалежністю чи об</a:t>
            </a:r>
            <a:r>
              <a:rPr lang="en-US" sz="3300" dirty="0" smtClean="0">
                <a:solidFill>
                  <a:schemeClr val="bg1"/>
                </a:solidFill>
              </a:rPr>
              <a:t>’</a:t>
            </a:r>
            <a:r>
              <a:rPr lang="uk-UA" sz="3300" dirty="0" smtClean="0">
                <a:solidFill>
                  <a:schemeClr val="bg1"/>
                </a:solidFill>
              </a:rPr>
              <a:t>єднанням з Марокко.  </a:t>
            </a:r>
          </a:p>
          <a:p>
            <a:pPr marL="0" indent="0" algn="just">
              <a:buNone/>
            </a:pPr>
            <a:r>
              <a:rPr lang="uk-UA" sz="3300" dirty="0">
                <a:solidFill>
                  <a:schemeClr val="bg1"/>
                </a:solidFill>
              </a:rPr>
              <a:t>	</a:t>
            </a:r>
            <a:r>
              <a:rPr lang="uk-UA" sz="3300" dirty="0" smtClean="0">
                <a:solidFill>
                  <a:schemeClr val="bg1"/>
                </a:solidFill>
              </a:rPr>
              <a:t>Протилежні позиції щодо складання електронної бази виборців для референдуму:</a:t>
            </a:r>
          </a:p>
          <a:p>
            <a:pPr algn="just">
              <a:buFont typeface="Wingdings" pitchFamily="2" charset="2"/>
              <a:buChar char="Ø"/>
            </a:pPr>
            <a:r>
              <a:rPr lang="uk-UA" sz="3300" b="1" dirty="0" smtClean="0">
                <a:solidFill>
                  <a:schemeClr val="bg1"/>
                </a:solidFill>
              </a:rPr>
              <a:t>Фронт Полісаріо</a:t>
            </a:r>
          </a:p>
          <a:p>
            <a:pPr marL="0" indent="0" algn="just">
              <a:buNone/>
            </a:pPr>
            <a:r>
              <a:rPr lang="uk-UA" sz="3300" dirty="0" smtClean="0">
                <a:solidFill>
                  <a:schemeClr val="bg1"/>
                </a:solidFill>
              </a:rPr>
              <a:t>Основа електронної бази – іспанський перепис 1974 р.</a:t>
            </a:r>
          </a:p>
          <a:p>
            <a:pPr algn="just">
              <a:buFont typeface="Wingdings" pitchFamily="2" charset="2"/>
              <a:buChar char="Ø"/>
            </a:pPr>
            <a:r>
              <a:rPr lang="uk-UA" sz="3300" b="1" dirty="0" smtClean="0">
                <a:solidFill>
                  <a:schemeClr val="bg1"/>
                </a:solidFill>
              </a:rPr>
              <a:t>Марокко</a:t>
            </a:r>
          </a:p>
          <a:p>
            <a:pPr marL="0" indent="0" algn="just">
              <a:buNone/>
            </a:pPr>
            <a:r>
              <a:rPr lang="uk-UA" sz="3300" dirty="0" smtClean="0">
                <a:solidFill>
                  <a:schemeClr val="bg1"/>
                </a:solidFill>
              </a:rPr>
              <a:t>До бази необхідно включити ще 120 тис. марокканців, що переселилися на територію Західної Сахари після 1974 р. </a:t>
            </a:r>
          </a:p>
          <a:p>
            <a:pPr marL="0" indent="0" algn="just">
              <a:buNone/>
            </a:pPr>
            <a:r>
              <a:rPr lang="uk-UA" sz="3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Мотивації сторін: </a:t>
            </a:r>
            <a:r>
              <a:rPr lang="uk-UA" sz="3300" dirty="0" smtClean="0">
                <a:solidFill>
                  <a:schemeClr val="bg1"/>
                </a:solidFill>
              </a:rPr>
              <a:t>забезпечити прогнозовані результати виборів на свою користь.</a:t>
            </a:r>
          </a:p>
          <a:p>
            <a:pPr marL="0" indent="0" algn="just">
              <a:buNone/>
            </a:pPr>
            <a:r>
              <a:rPr lang="uk-UA" sz="3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результаті референдум не був проведений.</a:t>
            </a:r>
          </a:p>
          <a:p>
            <a:pPr marL="0" indent="0" algn="just">
              <a:buNone/>
            </a:pPr>
            <a:endParaRPr lang="uk-UA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8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125113" cy="504056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Х</a:t>
            </a:r>
            <a:r>
              <a:rPr lang="en-US" sz="2400" b="1" dirty="0" smtClean="0">
                <a:solidFill>
                  <a:schemeClr val="bg1"/>
                </a:solidFill>
              </a:rPr>
              <a:t>’</a:t>
            </a:r>
            <a:r>
              <a:rPr lang="uk-UA" sz="2400" b="1" dirty="0" smtClean="0">
                <a:solidFill>
                  <a:schemeClr val="bg1"/>
                </a:solidFill>
              </a:rPr>
              <a:t>юстонські домовленості (1997)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2656"/>
            <a:ext cx="8568952" cy="684076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uk-UA" b="1" dirty="0" smtClean="0">
                <a:solidFill>
                  <a:schemeClr val="bg1"/>
                </a:solidFill>
              </a:rPr>
              <a:t> </a:t>
            </a:r>
            <a:endParaRPr lang="uk-UA" dirty="0" smtClean="0">
              <a:solidFill>
                <a:schemeClr val="bg1"/>
              </a:solidFill>
            </a:endParaRPr>
          </a:p>
          <a:p>
            <a:pPr algn="just">
              <a:buAutoNum type="arabicPeriod"/>
            </a:pPr>
            <a:r>
              <a:rPr lang="uk-UA" dirty="0" smtClean="0">
                <a:solidFill>
                  <a:schemeClr val="bg1"/>
                </a:solidFill>
              </a:rPr>
              <a:t>ООН організує і проведе </a:t>
            </a:r>
            <a:r>
              <a:rPr lang="uk-UA" b="1" dirty="0" smtClean="0">
                <a:solidFill>
                  <a:schemeClr val="bg1"/>
                </a:solidFill>
              </a:rPr>
              <a:t>референдум</a:t>
            </a:r>
            <a:r>
              <a:rPr lang="uk-UA" dirty="0" smtClean="0">
                <a:solidFill>
                  <a:schemeClr val="bg1"/>
                </a:solidFill>
              </a:rPr>
              <a:t>.</a:t>
            </a:r>
          </a:p>
          <a:p>
            <a:pPr algn="just">
              <a:buAutoNum type="arabicPeriod"/>
            </a:pPr>
            <a:r>
              <a:rPr lang="uk-UA" dirty="0" smtClean="0">
                <a:solidFill>
                  <a:schemeClr val="bg1"/>
                </a:solidFill>
              </a:rPr>
              <a:t>До електронної бази виборців не будуть вноситись особи із племенних груп Н41, Н61,</a:t>
            </a:r>
            <a:r>
              <a:rPr lang="en-US" dirty="0" smtClean="0">
                <a:solidFill>
                  <a:schemeClr val="bg1"/>
                </a:solidFill>
              </a:rPr>
              <a:t> J51/52</a:t>
            </a:r>
            <a:r>
              <a:rPr lang="uk-UA" dirty="0" smtClean="0">
                <a:solidFill>
                  <a:schemeClr val="bg1"/>
                </a:solidFill>
              </a:rPr>
              <a:t>, окрім тих, хто був включений до іспанського               перепису 1974 р.</a:t>
            </a:r>
          </a:p>
          <a:p>
            <a:pPr algn="just">
              <a:buAutoNum type="arabicPeriod"/>
            </a:pPr>
            <a:r>
              <a:rPr lang="uk-UA" dirty="0" smtClean="0">
                <a:solidFill>
                  <a:schemeClr val="bg1"/>
                </a:solidFill>
              </a:rPr>
              <a:t>Скорочення марокканських військ. </a:t>
            </a:r>
            <a:endParaRPr lang="uk-UA" b="1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uk-UA" b="1" dirty="0">
                <a:solidFill>
                  <a:schemeClr val="bg1"/>
                </a:solidFill>
              </a:rPr>
              <a:t>	</a:t>
            </a:r>
            <a:r>
              <a:rPr lang="uk-UA" dirty="0">
                <a:solidFill>
                  <a:schemeClr val="bg1"/>
                </a:solidFill>
              </a:rPr>
              <a:t>О</a:t>
            </a:r>
            <a:r>
              <a:rPr lang="uk-UA" dirty="0" smtClean="0">
                <a:solidFill>
                  <a:schemeClr val="bg1"/>
                </a:solidFill>
              </a:rPr>
              <a:t>бидві сторони вперше заявили про готовність</a:t>
            </a:r>
            <a:r>
              <a:rPr lang="uk-UA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uk-UA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визнати результати референдуму, якими б вони не були.</a:t>
            </a:r>
          </a:p>
          <a:p>
            <a:pPr marL="0" indent="0" algn="just">
              <a:buNone/>
            </a:pP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Фронт Полісаріо </a:t>
            </a:r>
          </a:p>
          <a:p>
            <a:pPr algn="just">
              <a:buFont typeface="Wingdings" pitchFamily="2" charset="2"/>
              <a:buChar char="ü"/>
            </a:pPr>
            <a:r>
              <a:rPr lang="uk-UA" dirty="0" smtClean="0">
                <a:solidFill>
                  <a:schemeClr val="bg1"/>
                </a:solidFill>
              </a:rPr>
              <a:t>Проведення референдуму у найближчий час на основі існуючої електронної бази. </a:t>
            </a:r>
          </a:p>
          <a:p>
            <a:pPr algn="just">
              <a:buFont typeface="Wingdings" pitchFamily="2" charset="2"/>
              <a:buChar char="ü"/>
            </a:pPr>
            <a:r>
              <a:rPr lang="uk-UA" dirty="0" smtClean="0">
                <a:solidFill>
                  <a:schemeClr val="bg1"/>
                </a:solidFill>
              </a:rPr>
              <a:t>Марокко має припинити свої спроби заблокувати проведення референдуму.</a:t>
            </a:r>
          </a:p>
          <a:p>
            <a:pPr marL="0" indent="0" algn="just">
              <a:buNone/>
            </a:pP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Марокко </a:t>
            </a:r>
          </a:p>
          <a:p>
            <a:pPr algn="just">
              <a:buFont typeface="Wingdings" pitchFamily="2" charset="2"/>
              <a:buChar char="ü"/>
            </a:pPr>
            <a:r>
              <a:rPr lang="uk-UA" dirty="0" smtClean="0">
                <a:solidFill>
                  <a:schemeClr val="bg1"/>
                </a:solidFill>
              </a:rPr>
              <a:t>Сумніви у «нейтральності, об</a:t>
            </a:r>
            <a:r>
              <a:rPr lang="en-US" dirty="0" smtClean="0">
                <a:solidFill>
                  <a:schemeClr val="bg1"/>
                </a:solidFill>
              </a:rPr>
              <a:t>’</a:t>
            </a:r>
            <a:r>
              <a:rPr lang="uk-UA" dirty="0" smtClean="0">
                <a:solidFill>
                  <a:schemeClr val="bg1"/>
                </a:solidFill>
              </a:rPr>
              <a:t>єктивності та справедливості» методів, що застосовувалися при ідентифікації. </a:t>
            </a:r>
          </a:p>
          <a:p>
            <a:pPr algn="just">
              <a:buFont typeface="Wingdings" pitchFamily="2" charset="2"/>
              <a:buChar char="ü"/>
            </a:pPr>
            <a:r>
              <a:rPr lang="uk-UA" dirty="0" smtClean="0">
                <a:solidFill>
                  <a:schemeClr val="bg1"/>
                </a:solidFill>
              </a:rPr>
              <a:t>Активна кампанія з подачі апеляцій від незареєстрованих претендентів.</a:t>
            </a:r>
            <a:endParaRPr lang="uk-UA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uk-UA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Референдум знову не був проведений.</a:t>
            </a:r>
          </a:p>
          <a:p>
            <a:pPr marL="0" indent="0" algn="just">
              <a:buNone/>
            </a:pPr>
            <a:r>
              <a:rPr lang="uk-UA" b="1" dirty="0">
                <a:solidFill>
                  <a:schemeClr val="bg1"/>
                </a:solidFill>
              </a:rPr>
              <a:t>	</a:t>
            </a:r>
            <a:endParaRPr lang="uk-UA" b="1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359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7125113" cy="576064"/>
          </a:xfrm>
        </p:spPr>
        <p:txBody>
          <a:bodyPr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Рамкові домовленості щодо статусу Західної Сахари або План Бейкера І (2001)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80728"/>
            <a:ext cx="8712968" cy="5328592"/>
          </a:xfrm>
        </p:spPr>
        <p:txBody>
          <a:bodyPr>
            <a:normAutofit fontScale="92500" lnSpcReduction="10000"/>
          </a:bodyPr>
          <a:lstStyle/>
          <a:p>
            <a:pPr algn="just">
              <a:buAutoNum type="arabicPeriod"/>
            </a:pPr>
            <a:r>
              <a:rPr lang="uk-UA" b="1" dirty="0" smtClean="0">
                <a:solidFill>
                  <a:schemeClr val="bg1"/>
                </a:solidFill>
              </a:rPr>
              <a:t>Автономія території Західної Сахари </a:t>
            </a:r>
            <a:r>
              <a:rPr lang="uk-UA" dirty="0" smtClean="0">
                <a:solidFill>
                  <a:schemeClr val="bg1"/>
                </a:solidFill>
              </a:rPr>
              <a:t>у складі Королівства Марокко.</a:t>
            </a:r>
          </a:p>
          <a:p>
            <a:pPr algn="just">
              <a:buAutoNum type="arabicPeriod"/>
            </a:pPr>
            <a:r>
              <a:rPr lang="uk-UA" b="1" dirty="0" smtClean="0">
                <a:solidFill>
                  <a:schemeClr val="bg1"/>
                </a:solidFill>
              </a:rPr>
              <a:t>Сфера повноважень законодавчих, виконавчих і судових органів Західної Сахари: 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місцеве самоуправління, 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західносахарський бюджет,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податки,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забезпечення правопорядку,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соціальне забезпечення,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культура,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інфраструктура.</a:t>
            </a:r>
          </a:p>
          <a:p>
            <a:pPr algn="just">
              <a:buFont typeface="+mj-lt"/>
              <a:buAutoNum type="arabicPeriod" startAt="3"/>
            </a:pPr>
            <a:r>
              <a:rPr lang="uk-UA" b="1" dirty="0" smtClean="0">
                <a:solidFill>
                  <a:schemeClr val="bg1"/>
                </a:solidFill>
              </a:rPr>
              <a:t>Сфера повноважень органів Марокко: 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зовнішні відносини,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національна символіка,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валюта,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митні збори,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почтові системи,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телекомунікаційні системи.</a:t>
            </a:r>
          </a:p>
        </p:txBody>
      </p:sp>
    </p:spTree>
    <p:extLst>
      <p:ext uri="{BB962C8B-B14F-4D97-AF65-F5344CB8AC3E}">
        <p14:creationId xmlns:p14="http://schemas.microsoft.com/office/powerpoint/2010/main" val="270102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9"/>
            <a:ext cx="8496944" cy="6192688"/>
          </a:xfrm>
        </p:spPr>
        <p:txBody>
          <a:bodyPr>
            <a:normAutofit lnSpcReduction="10000"/>
          </a:bodyPr>
          <a:lstStyle/>
          <a:p>
            <a:pPr algn="just">
              <a:buFont typeface="+mj-lt"/>
              <a:buAutoNum type="arabicPeriod" startAt="4"/>
            </a:pPr>
            <a:r>
              <a:rPr lang="uk-UA" sz="2000" b="1" dirty="0" smtClean="0">
                <a:solidFill>
                  <a:schemeClr val="bg1"/>
                </a:solidFill>
              </a:rPr>
              <a:t>Виконавчу владу</a:t>
            </a:r>
            <a:r>
              <a:rPr lang="uk-UA" sz="2000" dirty="0" smtClean="0">
                <a:solidFill>
                  <a:schemeClr val="bg1"/>
                </a:solidFill>
              </a:rPr>
              <a:t> мав здійснювати виборний голова автономії, якого повинні були обирати </a:t>
            </a:r>
            <a:r>
              <a:rPr lang="uk-UA" sz="2000" b="1" dirty="0" smtClean="0">
                <a:solidFill>
                  <a:schemeClr val="bg1"/>
                </a:solidFill>
              </a:rPr>
              <a:t>86 тис. осіб</a:t>
            </a:r>
            <a:r>
              <a:rPr lang="uk-UA" sz="2000" dirty="0" smtClean="0">
                <a:solidFill>
                  <a:schemeClr val="bg1"/>
                </a:solidFill>
              </a:rPr>
              <a:t>, що потрапили у попередні списки Ідентифікаційної комісії</a:t>
            </a:r>
            <a:r>
              <a:rPr lang="fr-FR" sz="2000" dirty="0" smtClean="0">
                <a:solidFill>
                  <a:schemeClr val="bg1"/>
                </a:solidFill>
              </a:rPr>
              <a:t> MINURSO</a:t>
            </a:r>
            <a:r>
              <a:rPr lang="uk-UA" sz="2000" dirty="0" smtClean="0">
                <a:solidFill>
                  <a:schemeClr val="bg1"/>
                </a:solidFill>
              </a:rPr>
              <a:t>.</a:t>
            </a:r>
          </a:p>
          <a:p>
            <a:pPr algn="just">
              <a:buFont typeface="+mj-lt"/>
              <a:buAutoNum type="arabicPeriod" startAt="4"/>
            </a:pPr>
            <a:r>
              <a:rPr lang="uk-UA" sz="2000" b="1" dirty="0" smtClean="0">
                <a:solidFill>
                  <a:schemeClr val="bg1"/>
                </a:solidFill>
              </a:rPr>
              <a:t>Законодавчий орган</a:t>
            </a:r>
            <a:r>
              <a:rPr lang="uk-UA" sz="2000" dirty="0" smtClean="0">
                <a:solidFill>
                  <a:schemeClr val="bg1"/>
                </a:solidFill>
              </a:rPr>
              <a:t> автономії обирався шляхом всезагального голосування, брати участь в якому могли </a:t>
            </a:r>
            <a:r>
              <a:rPr lang="uk-UA" sz="2000" b="1" dirty="0" smtClean="0">
                <a:solidFill>
                  <a:schemeClr val="bg1"/>
                </a:solidFill>
              </a:rPr>
              <a:t>всі особи 18-річного віку, які проживали у Західній Сахарі з жовтня 1988 р.</a:t>
            </a:r>
          </a:p>
          <a:p>
            <a:pPr algn="just">
              <a:buFont typeface="+mj-lt"/>
              <a:buAutoNum type="arabicPeriod" startAt="4"/>
            </a:pPr>
            <a:r>
              <a:rPr lang="uk-UA" sz="2000" b="1" dirty="0" smtClean="0">
                <a:solidFill>
                  <a:schemeClr val="bg1"/>
                </a:solidFill>
              </a:rPr>
              <a:t>Статус Західної Сахари </a:t>
            </a:r>
            <a:r>
              <a:rPr lang="uk-UA" sz="2000" dirty="0" smtClean="0">
                <a:solidFill>
                  <a:schemeClr val="bg1"/>
                </a:solidFill>
              </a:rPr>
              <a:t>передбачалося винести на </a:t>
            </a:r>
            <a:r>
              <a:rPr lang="uk-UA" sz="2000" b="1" dirty="0" smtClean="0">
                <a:solidFill>
                  <a:schemeClr val="bg1"/>
                </a:solidFill>
              </a:rPr>
              <a:t>референдум</a:t>
            </a:r>
            <a:r>
              <a:rPr lang="uk-UA" sz="2000" dirty="0" smtClean="0">
                <a:solidFill>
                  <a:schemeClr val="bg1"/>
                </a:solidFill>
              </a:rPr>
              <a:t> (автономія чи незалежність), провести який планувалося не пізніше, ніж через 5 р. з моменту прийняття сторонами цієї угоди. </a:t>
            </a:r>
            <a:r>
              <a:rPr lang="uk-UA" sz="2000" b="1" dirty="0" smtClean="0">
                <a:solidFill>
                  <a:schemeClr val="bg1"/>
                </a:solidFill>
              </a:rPr>
              <a:t>Право на участь в референдумі </a:t>
            </a:r>
            <a:r>
              <a:rPr lang="uk-UA" sz="2000" dirty="0" smtClean="0">
                <a:solidFill>
                  <a:schemeClr val="bg1"/>
                </a:solidFill>
              </a:rPr>
              <a:t>отримував </a:t>
            </a:r>
            <a:r>
              <a:rPr lang="uk-UA" sz="2000" b="1" u="sng" dirty="0" smtClean="0">
                <a:solidFill>
                  <a:schemeClr val="bg1"/>
                </a:solidFill>
              </a:rPr>
              <a:t>кожен, хто проживав на території Західної Сахари протягом року, що передував терміну його проведення.</a:t>
            </a:r>
          </a:p>
          <a:p>
            <a:pPr marL="0" indent="0" algn="just">
              <a:buNone/>
            </a:pPr>
            <a:endParaRPr lang="uk-UA" sz="2000" b="1" u="sng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uk-UA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Марокко </a:t>
            </a:r>
            <a:r>
              <a:rPr lang="uk-UA" sz="2000" dirty="0" smtClean="0">
                <a:solidFill>
                  <a:srgbClr val="FFFF00"/>
                </a:solidFill>
              </a:rPr>
              <a:t>повністю підтримало проект.</a:t>
            </a:r>
          </a:p>
          <a:p>
            <a:pPr marL="0" indent="0" algn="just">
              <a:buNone/>
            </a:pPr>
            <a:r>
              <a:rPr lang="uk-UA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Фронт ПОЛІСАРІО </a:t>
            </a:r>
            <a:r>
              <a:rPr lang="uk-UA" sz="2000" dirty="0" smtClean="0">
                <a:solidFill>
                  <a:srgbClr val="FFFF00"/>
                </a:solidFill>
              </a:rPr>
              <a:t>категорично відмовився розглядати його.</a:t>
            </a:r>
            <a:endParaRPr lang="ru-RU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63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125113" cy="504056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План Бейкера ІІ (2003)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80729"/>
            <a:ext cx="8640960" cy="5328592"/>
          </a:xfrm>
        </p:spPr>
        <p:txBody>
          <a:bodyPr>
            <a:normAutofit lnSpcReduction="10000"/>
          </a:bodyPr>
          <a:lstStyle/>
          <a:p>
            <a:pPr algn="just">
              <a:buAutoNum type="arabicPeriod"/>
            </a:pPr>
            <a:r>
              <a:rPr lang="uk-UA" dirty="0" smtClean="0">
                <a:solidFill>
                  <a:schemeClr val="bg1"/>
                </a:solidFill>
              </a:rPr>
              <a:t>Розмежування повноважень між органами Марокко і Західної Сахари як у Плані Бейкера І.</a:t>
            </a:r>
          </a:p>
          <a:p>
            <a:pPr algn="just">
              <a:buAutoNum type="arabicPeriod"/>
            </a:pPr>
            <a:r>
              <a:rPr lang="uk-UA" dirty="0" smtClean="0">
                <a:solidFill>
                  <a:schemeClr val="bg1"/>
                </a:solidFill>
              </a:rPr>
              <a:t>Зміни в обранні голови автономії та членів законодавчого органу: </a:t>
            </a:r>
            <a:r>
              <a:rPr lang="uk-UA" b="1" dirty="0" smtClean="0">
                <a:solidFill>
                  <a:schemeClr val="bg1"/>
                </a:solidFill>
              </a:rPr>
              <a:t>право голосу отримали особи, які досягли 18-річного віку, чиї імена згадуються або в попередніх списках Ідентифікаційної комісії від 30 грудня 1999 р., або в списках на репатріацію УВКПБ від 31 жовтня 2000 р.</a:t>
            </a:r>
          </a:p>
          <a:p>
            <a:pPr algn="just">
              <a:buAutoNum type="arabicPeriod"/>
            </a:pPr>
            <a:r>
              <a:rPr lang="uk-UA" b="1" dirty="0" smtClean="0">
                <a:solidFill>
                  <a:schemeClr val="bg1"/>
                </a:solidFill>
              </a:rPr>
              <a:t>Референдум</a:t>
            </a:r>
            <a:r>
              <a:rPr lang="uk-UA" dirty="0" smtClean="0">
                <a:solidFill>
                  <a:schemeClr val="bg1"/>
                </a:solidFill>
              </a:rPr>
              <a:t> щодо визначення статусу Західної Сахари (автономія чи незалежність), повинен вібдутися не раніше, ніж через 4 р., і не пізніше, ніж через 5 р. від дня підписання плану. </a:t>
            </a:r>
            <a:r>
              <a:rPr lang="uk-UA" b="1" dirty="0" smtClean="0">
                <a:solidFill>
                  <a:schemeClr val="bg1"/>
                </a:solidFill>
              </a:rPr>
              <a:t>Право на участь в референдумі отримали 2 категорії осіб, зазначені в п. 2 цього плану, і особи, що постійно проживали на території Західної Сахари з 30 грудня 1999 р.</a:t>
            </a:r>
          </a:p>
          <a:p>
            <a:pPr algn="just">
              <a:buAutoNum type="arabicPeriod"/>
            </a:pPr>
            <a:endParaRPr lang="uk-UA" b="1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uk-UA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Марокко</a:t>
            </a:r>
            <a:r>
              <a:rPr lang="uk-UA" b="1" dirty="0" smtClean="0">
                <a:solidFill>
                  <a:srgbClr val="FFFF00"/>
                </a:solidFill>
              </a:rPr>
              <a:t> </a:t>
            </a:r>
            <a:r>
              <a:rPr lang="uk-UA" dirty="0" smtClean="0">
                <a:solidFill>
                  <a:srgbClr val="FFFF00"/>
                </a:solidFill>
              </a:rPr>
              <a:t>категорично заперечив План Бейкера ІІ, заявивиши про підтримку попереднього плану.</a:t>
            </a:r>
            <a:endParaRPr lang="uk-UA" dirty="0">
              <a:solidFill>
                <a:srgbClr val="FFFF00"/>
              </a:solidFill>
            </a:endParaRPr>
          </a:p>
          <a:p>
            <a:pPr marL="0" indent="0" algn="just">
              <a:buNone/>
            </a:pPr>
            <a:r>
              <a:rPr lang="uk-UA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Фронт ПОЛІСАРІО, Алжир і Мавританія </a:t>
            </a:r>
            <a:r>
              <a:rPr lang="uk-UA" dirty="0" smtClean="0">
                <a:solidFill>
                  <a:srgbClr val="FFFF00"/>
                </a:solidFill>
              </a:rPr>
              <a:t>погодилися на такий план.</a:t>
            </a:r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0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7125113" cy="924475"/>
          </a:xfrm>
        </p:spPr>
        <p:txBody>
          <a:bodyPr/>
          <a:lstStyle/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Політичне врегулювання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484784"/>
            <a:ext cx="7848872" cy="453650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dirty="0" smtClean="0"/>
              <a:t>	</a:t>
            </a:r>
            <a:r>
              <a:rPr lang="uk-UA" sz="2400" dirty="0" smtClean="0">
                <a:solidFill>
                  <a:schemeClr val="bg1"/>
                </a:solidFill>
              </a:rPr>
              <a:t>Генсек ООН Кофі Аннан та його Особистий посланник у Західній Сахарі Джеймс Бейкер направили доповідь до РБ ООН, в якій констатували, що </a:t>
            </a: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проведення референдуму</a:t>
            </a:r>
            <a:r>
              <a:rPr lang="uk-UA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400" dirty="0" smtClean="0">
                <a:solidFill>
                  <a:schemeClr val="bg1"/>
                </a:solidFill>
              </a:rPr>
              <a:t>щодо визначення статусу Західної Сахари </a:t>
            </a: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є неможливим</a:t>
            </a:r>
            <a:r>
              <a:rPr lang="uk-UA" sz="2400" dirty="0" smtClean="0">
                <a:solidFill>
                  <a:schemeClr val="bg1"/>
                </a:solidFill>
              </a:rPr>
              <a:t>, і порекомендували перейти до прямих політичних переговорів.</a:t>
            </a:r>
          </a:p>
          <a:p>
            <a:pPr marL="0" indent="0" algn="just">
              <a:buNone/>
            </a:pPr>
            <a:r>
              <a:rPr lang="uk-UA" sz="2400" dirty="0" smtClean="0">
                <a:solidFill>
                  <a:schemeClr val="bg1"/>
                </a:solidFill>
              </a:rPr>
              <a:t>	</a:t>
            </a:r>
            <a:r>
              <a:rPr lang="uk-UA" sz="2400" b="1" dirty="0" smtClean="0">
                <a:solidFill>
                  <a:schemeClr val="bg1"/>
                </a:solidFill>
              </a:rPr>
              <a:t>Резолюція РБ ООН 1754 від 30 квітня 2007 р. </a:t>
            </a:r>
            <a:r>
              <a:rPr lang="uk-UA" sz="2400" dirty="0" smtClean="0">
                <a:solidFill>
                  <a:schemeClr val="bg1"/>
                </a:solidFill>
              </a:rPr>
              <a:t>запропонувала сторонам конфлікту </a:t>
            </a:r>
            <a:r>
              <a:rPr lang="uk-UA" sz="2400" b="1" dirty="0" smtClean="0">
                <a:solidFill>
                  <a:schemeClr val="bg1"/>
                </a:solidFill>
              </a:rPr>
              <a:t>«вступити в прямі переговори без попередніх умов та з добрими намірами».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33134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125113" cy="360041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Переговори в Манхассеті (2007-2011)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08721"/>
            <a:ext cx="8352928" cy="5472608"/>
          </a:xfrm>
        </p:spPr>
        <p:txBody>
          <a:bodyPr/>
          <a:lstStyle/>
          <a:p>
            <a:pPr marL="0" indent="0" algn="just">
              <a:buNone/>
            </a:pPr>
            <a:r>
              <a:rPr lang="uk-UA" dirty="0"/>
              <a:t>	</a:t>
            </a:r>
            <a:r>
              <a:rPr lang="uk-UA" b="1" dirty="0" smtClean="0">
                <a:solidFill>
                  <a:schemeClr val="bg1"/>
                </a:solidFill>
              </a:rPr>
              <a:t>18-19 червня 2007 р.</a:t>
            </a:r>
            <a:r>
              <a:rPr lang="uk-UA" dirty="0" smtClean="0">
                <a:solidFill>
                  <a:schemeClr val="bg1"/>
                </a:solidFill>
              </a:rPr>
              <a:t> відбувся </a:t>
            </a:r>
            <a:r>
              <a:rPr lang="uk-UA" b="1" dirty="0" smtClean="0">
                <a:solidFill>
                  <a:schemeClr val="bg1"/>
                </a:solidFill>
              </a:rPr>
              <a:t>перший раунд </a:t>
            </a:r>
            <a:r>
              <a:rPr lang="uk-UA" dirty="0" smtClean="0">
                <a:solidFill>
                  <a:schemeClr val="bg1"/>
                </a:solidFill>
              </a:rPr>
              <a:t>переговорів. На переговорах в якості сусідніх держав були присутні представники </a:t>
            </a:r>
            <a:r>
              <a:rPr lang="uk-UA" i="1" dirty="0" smtClean="0">
                <a:solidFill>
                  <a:schemeClr val="bg1"/>
                </a:solidFill>
              </a:rPr>
              <a:t>Алжиру та Мавританії.</a:t>
            </a:r>
          </a:p>
          <a:p>
            <a:pPr marL="0" indent="0" algn="just">
              <a:buNone/>
            </a:pPr>
            <a:r>
              <a:rPr lang="uk-UA" dirty="0">
                <a:solidFill>
                  <a:schemeClr val="bg1"/>
                </a:solidFill>
              </a:rPr>
              <a:t>	</a:t>
            </a:r>
            <a:r>
              <a:rPr lang="uk-UA" b="1" dirty="0" smtClean="0">
                <a:solidFill>
                  <a:schemeClr val="bg1"/>
                </a:solidFill>
              </a:rPr>
              <a:t>В травні 2007 р.</a:t>
            </a:r>
            <a:r>
              <a:rPr lang="uk-UA" dirty="0" smtClean="0">
                <a:solidFill>
                  <a:schemeClr val="bg1"/>
                </a:solidFill>
              </a:rPr>
              <a:t> був проведений </a:t>
            </a:r>
            <a:r>
              <a:rPr lang="uk-UA" b="1" dirty="0" smtClean="0">
                <a:solidFill>
                  <a:schemeClr val="bg1"/>
                </a:solidFill>
              </a:rPr>
              <a:t>сьомий раунд </a:t>
            </a:r>
            <a:r>
              <a:rPr lang="uk-UA" dirty="0" smtClean="0">
                <a:solidFill>
                  <a:schemeClr val="bg1"/>
                </a:solidFill>
              </a:rPr>
              <a:t>переговорів. </a:t>
            </a:r>
            <a:endParaRPr lang="uk-UA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uk-UA" dirty="0" smtClean="0">
                <a:solidFill>
                  <a:schemeClr val="bg1"/>
                </a:solidFill>
              </a:rPr>
              <a:t>	Жодна зі сторін не бажає йти на компроміс, їхні позиції залишаються незмінними.</a:t>
            </a:r>
          </a:p>
          <a:p>
            <a:pPr marL="0" indent="0" algn="just">
              <a:buNone/>
            </a:pPr>
            <a:r>
              <a:rPr lang="uk-UA" dirty="0">
                <a:solidFill>
                  <a:schemeClr val="bg1"/>
                </a:solidFill>
              </a:rPr>
              <a:t>	</a:t>
            </a:r>
            <a:r>
              <a:rPr lang="uk-UA" b="1" dirty="0" smtClean="0">
                <a:solidFill>
                  <a:schemeClr val="bg1"/>
                </a:solidFill>
              </a:rPr>
              <a:t>Фронт ПОЛІСАРІО </a:t>
            </a:r>
            <a:r>
              <a:rPr lang="uk-UA" dirty="0" smtClean="0">
                <a:solidFill>
                  <a:schemeClr val="bg1"/>
                </a:solidFill>
              </a:rPr>
              <a:t>наполягає на проведенні </a:t>
            </a:r>
            <a:r>
              <a:rPr lang="uk-UA" b="1" dirty="0" smtClean="0">
                <a:solidFill>
                  <a:schemeClr val="bg1"/>
                </a:solidFill>
              </a:rPr>
              <a:t>референдуму</a:t>
            </a:r>
            <a:r>
              <a:rPr lang="uk-UA" dirty="0" smtClean="0">
                <a:solidFill>
                  <a:schemeClr val="bg1"/>
                </a:solidFill>
              </a:rPr>
              <a:t>, в бюлетені якого має буде </a:t>
            </a:r>
            <a:r>
              <a:rPr lang="uk-UA" b="1" dirty="0" smtClean="0">
                <a:solidFill>
                  <a:schemeClr val="bg1"/>
                </a:solidFill>
              </a:rPr>
              <a:t>варіант повної незалежності Західної Сахари.</a:t>
            </a:r>
            <a:endParaRPr lang="uk-UA" b="1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uk-UA" dirty="0" smtClean="0">
                <a:solidFill>
                  <a:schemeClr val="bg1"/>
                </a:solidFill>
              </a:rPr>
              <a:t>	</a:t>
            </a:r>
            <a:r>
              <a:rPr lang="uk-UA" b="1" dirty="0" smtClean="0">
                <a:solidFill>
                  <a:schemeClr val="bg1"/>
                </a:solidFill>
              </a:rPr>
              <a:t>Марокко </a:t>
            </a:r>
            <a:r>
              <a:rPr lang="uk-UA" dirty="0" smtClean="0">
                <a:solidFill>
                  <a:schemeClr val="bg1"/>
                </a:solidFill>
              </a:rPr>
              <a:t>відмовляється обговорювати можливості проведення такого референдуму, оскільки політичне врегулювання має відбутись в рамках </a:t>
            </a:r>
            <a:r>
              <a:rPr lang="uk-UA" b="1" dirty="0" smtClean="0">
                <a:solidFill>
                  <a:schemeClr val="bg1"/>
                </a:solidFill>
              </a:rPr>
              <a:t>автономії.</a:t>
            </a:r>
            <a:r>
              <a:rPr lang="uk-UA" dirty="0" smtClean="0">
                <a:solidFill>
                  <a:schemeClr val="bg1"/>
                </a:solidFill>
              </a:rPr>
              <a:t> </a:t>
            </a:r>
            <a:r>
              <a:rPr lang="uk-UA" b="1" dirty="0" smtClean="0">
                <a:solidFill>
                  <a:schemeClr val="bg1"/>
                </a:solidFill>
              </a:rPr>
              <a:t>Марокко не буде обговорювати питання, які стосуються суверенітету та територіальної цілісності Королівства. </a:t>
            </a:r>
          </a:p>
          <a:p>
            <a:pPr marL="0" indent="0" algn="just">
              <a:buNone/>
            </a:pPr>
            <a:r>
              <a:rPr lang="uk-UA" dirty="0">
                <a:solidFill>
                  <a:schemeClr val="bg1"/>
                </a:solidFill>
              </a:rPr>
              <a:t>	</a:t>
            </a:r>
            <a:r>
              <a:rPr lang="uk-UA" b="1" dirty="0" smtClean="0">
                <a:solidFill>
                  <a:schemeClr val="bg1"/>
                </a:solidFill>
              </a:rPr>
              <a:t>Алжир</a:t>
            </a:r>
            <a:r>
              <a:rPr lang="uk-UA" dirty="0" smtClean="0">
                <a:solidFill>
                  <a:schemeClr val="bg1"/>
                </a:solidFill>
              </a:rPr>
              <a:t> підтримує Фронт ПОЛІСАРІО.</a:t>
            </a:r>
          </a:p>
          <a:p>
            <a:pPr marL="0" indent="0" algn="just">
              <a:buNone/>
            </a:pPr>
            <a:r>
              <a:rPr lang="uk-UA" dirty="0">
                <a:solidFill>
                  <a:schemeClr val="bg1"/>
                </a:solidFill>
              </a:rPr>
              <a:t>	</a:t>
            </a:r>
            <a:r>
              <a:rPr lang="uk-UA" b="1" dirty="0" smtClean="0">
                <a:solidFill>
                  <a:schemeClr val="bg1"/>
                </a:solidFill>
              </a:rPr>
              <a:t>Мавританія</a:t>
            </a:r>
            <a:r>
              <a:rPr lang="uk-UA" dirty="0" smtClean="0">
                <a:solidFill>
                  <a:schemeClr val="bg1"/>
                </a:solidFill>
              </a:rPr>
              <a:t> займає нейтралітет.</a:t>
            </a:r>
          </a:p>
        </p:txBody>
      </p:sp>
    </p:spTree>
    <p:extLst>
      <p:ext uri="{BB962C8B-B14F-4D97-AF65-F5344CB8AC3E}">
        <p14:creationId xmlns:p14="http://schemas.microsoft.com/office/powerpoint/2010/main" val="196219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064896" cy="504056"/>
          </a:xfrm>
        </p:spPr>
        <p:txBody>
          <a:bodyPr/>
          <a:lstStyle/>
          <a:p>
            <a:pPr algn="ctr"/>
            <a:r>
              <a:rPr lang="ru-RU" sz="2600" b="1" dirty="0" smtClean="0">
                <a:solidFill>
                  <a:schemeClr val="bg1"/>
                </a:solidFill>
              </a:rPr>
              <a:t>Ван Вальсюм: «Незалежн</a:t>
            </a:r>
            <a:r>
              <a:rPr lang="uk-UA" sz="2600" b="1" dirty="0" smtClean="0">
                <a:solidFill>
                  <a:schemeClr val="bg1"/>
                </a:solidFill>
              </a:rPr>
              <a:t>ість Західної Сахари не є реалістичною»</a:t>
            </a:r>
            <a:endParaRPr lang="ru-RU" sz="26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6552728" cy="525658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sz="2200" b="1" dirty="0" smtClean="0">
                <a:solidFill>
                  <a:schemeClr val="bg1"/>
                </a:solidFill>
              </a:rPr>
              <a:t>24 квітня 2008 р.</a:t>
            </a:r>
            <a:r>
              <a:rPr lang="uk-UA" sz="2200" dirty="0" smtClean="0">
                <a:solidFill>
                  <a:schemeClr val="bg1"/>
                </a:solidFill>
              </a:rPr>
              <a:t> Особистий Посланник Генсека ООН Пан Гі Муна в Західній Сахарі пан </a:t>
            </a:r>
            <a:r>
              <a:rPr lang="uk-UA" sz="2200" b="1" dirty="0" smtClean="0">
                <a:solidFill>
                  <a:schemeClr val="bg1"/>
                </a:solidFill>
              </a:rPr>
              <a:t>Петер Ван Вальсюм</a:t>
            </a:r>
            <a:r>
              <a:rPr lang="uk-UA" sz="2200" dirty="0" smtClean="0">
                <a:solidFill>
                  <a:schemeClr val="bg1"/>
                </a:solidFill>
              </a:rPr>
              <a:t> зробив доповідь перед РБ ООН, в якій заявив, що </a:t>
            </a:r>
            <a:r>
              <a:rPr lang="uk-UA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«незалежність Західної Сахари не є реалістичним вибором»</a:t>
            </a:r>
            <a:r>
              <a:rPr lang="uk-UA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uk-UA" sz="2200" dirty="0" smtClean="0">
                <a:solidFill>
                  <a:schemeClr val="bg1"/>
                </a:solidFill>
              </a:rPr>
              <a:t>закликавши членів РБ ООН рекомендувати продовження переговорів, беручи до уваги </a:t>
            </a:r>
            <a:r>
              <a:rPr lang="uk-UA" sz="2200" b="1" dirty="0" smtClean="0">
                <a:solidFill>
                  <a:schemeClr val="bg1"/>
                </a:solidFill>
              </a:rPr>
              <a:t>політичну реальність і міжнародну законність. </a:t>
            </a:r>
          </a:p>
          <a:p>
            <a:pPr marL="0" indent="0" algn="just">
              <a:buNone/>
            </a:pPr>
            <a:r>
              <a:rPr lang="uk-UA" sz="2200" dirty="0" smtClean="0">
                <a:solidFill>
                  <a:schemeClr val="bg1"/>
                </a:solidFill>
              </a:rPr>
              <a:t>В свою чергу, </a:t>
            </a:r>
            <a:r>
              <a:rPr lang="uk-UA" sz="2200" b="1" dirty="0" smtClean="0">
                <a:solidFill>
                  <a:schemeClr val="bg1"/>
                </a:solidFill>
              </a:rPr>
              <a:t>Пан Гі Мун </a:t>
            </a:r>
            <a:r>
              <a:rPr lang="uk-UA" sz="2200" dirty="0" smtClean="0">
                <a:solidFill>
                  <a:schemeClr val="bg1"/>
                </a:solidFill>
              </a:rPr>
              <a:t>також закликає сторони конфлікту до реалізму та компромісу.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709" y="1628800"/>
            <a:ext cx="1616075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133" y="4365104"/>
            <a:ext cx="1800200" cy="1527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573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260648"/>
            <a:ext cx="7739022" cy="1584176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Врегулювання зах</a:t>
            </a:r>
            <a:r>
              <a:rPr lang="uk-UA" sz="2800" b="1" dirty="0" smtClean="0">
                <a:solidFill>
                  <a:prstClr val="black"/>
                </a:solidFill>
              </a:rPr>
              <a:t>ідносахарського</a:t>
            </a:r>
            <a:br>
              <a:rPr lang="uk-UA" sz="2800" b="1" dirty="0" smtClean="0">
                <a:solidFill>
                  <a:prstClr val="black"/>
                </a:solidFill>
              </a:rPr>
            </a:br>
            <a:r>
              <a:rPr lang="uk-UA" sz="2800" b="1" dirty="0" smtClean="0">
                <a:solidFill>
                  <a:prstClr val="black"/>
                </a:solidFill>
              </a:rPr>
              <a:t>конфлікту в </a:t>
            </a:r>
            <a:r>
              <a:rPr lang="uk-UA" sz="2800" b="1" dirty="0">
                <a:solidFill>
                  <a:prstClr val="black"/>
                </a:solidFill>
              </a:rPr>
              <a:t>нових умовах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628800"/>
            <a:ext cx="7560840" cy="4501959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uk-UA" sz="20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Ситуація в Західній Сахарі на сучасному етапі </a:t>
            </a:r>
          </a:p>
          <a:p>
            <a:pPr algn="just">
              <a:buFont typeface="Wingdings" pitchFamily="2" charset="2"/>
              <a:buChar char="v"/>
            </a:pPr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Марокко</a:t>
            </a:r>
            <a:r>
              <a:rPr lang="uk-UA" sz="2000" b="1" dirty="0" smtClean="0">
                <a:solidFill>
                  <a:schemeClr val="bg1"/>
                </a:solidFill>
              </a:rPr>
              <a:t> </a:t>
            </a:r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контролює території </a:t>
            </a:r>
            <a:r>
              <a:rPr lang="uk-UA" sz="2000" dirty="0" smtClean="0">
                <a:solidFill>
                  <a:schemeClr val="bg1"/>
                </a:solidFill>
              </a:rPr>
              <a:t>на захід від «Марокканського муру» (більшість території Західної Сахари).</a:t>
            </a:r>
          </a:p>
          <a:p>
            <a:pPr algn="just">
              <a:buFont typeface="Wingdings" pitchFamily="2" charset="2"/>
              <a:buChar char="v"/>
            </a:pPr>
            <a:r>
              <a:rPr lang="uk-UA" sz="2000" dirty="0" smtClean="0">
                <a:solidFill>
                  <a:schemeClr val="bg1"/>
                </a:solidFill>
              </a:rPr>
              <a:t>Демонстрації в «Південних Провінціях» на підтримку незалежності САДР </a:t>
            </a:r>
            <a:r>
              <a:rPr lang="uk-UA" sz="2000" b="1" dirty="0" smtClean="0">
                <a:solidFill>
                  <a:schemeClr val="bg1"/>
                </a:solidFill>
              </a:rPr>
              <a:t>заважають інтенсивнішому розвитку</a:t>
            </a:r>
            <a:r>
              <a:rPr lang="uk-UA" sz="2000" dirty="0" smtClean="0">
                <a:solidFill>
                  <a:schemeClr val="bg1"/>
                </a:solidFill>
              </a:rPr>
              <a:t> економіки та соціальної інфраструктури Західної Сахари.</a:t>
            </a:r>
          </a:p>
          <a:p>
            <a:pPr algn="just">
              <a:buFont typeface="Wingdings" pitchFamily="2" charset="2"/>
              <a:buChar char="v"/>
            </a:pPr>
            <a:r>
              <a:rPr lang="uk-UA" sz="2000" dirty="0" smtClean="0">
                <a:solidFill>
                  <a:schemeClr val="bg1"/>
                </a:solidFill>
              </a:rPr>
              <a:t>Гроші витрачаються на </a:t>
            </a:r>
            <a:r>
              <a:rPr lang="uk-UA" sz="2000" b="1" dirty="0" smtClean="0">
                <a:solidFill>
                  <a:schemeClr val="bg1"/>
                </a:solidFill>
              </a:rPr>
              <a:t>підтримання статус-кво.</a:t>
            </a:r>
          </a:p>
          <a:p>
            <a:pPr algn="just">
              <a:buFont typeface="Wingdings" pitchFamily="2" charset="2"/>
              <a:buChar char="v"/>
            </a:pPr>
            <a:r>
              <a:rPr lang="uk-UA" sz="20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Катастрофічна соціально-економічна ситуація </a:t>
            </a:r>
            <a:r>
              <a:rPr lang="uk-UA" sz="2000" dirty="0" smtClean="0">
                <a:solidFill>
                  <a:schemeClr val="bg1"/>
                </a:solidFill>
              </a:rPr>
              <a:t>на контрольованих </a:t>
            </a:r>
            <a:r>
              <a:rPr lang="uk-UA" sz="2000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Фронтом ПОЛІСАРІО </a:t>
            </a:r>
            <a:r>
              <a:rPr lang="uk-UA" sz="2000" dirty="0" smtClean="0">
                <a:solidFill>
                  <a:schemeClr val="bg1"/>
                </a:solidFill>
              </a:rPr>
              <a:t>територіях та в лагерях для біженців.</a:t>
            </a:r>
          </a:p>
          <a:p>
            <a:pPr algn="just">
              <a:buFont typeface="Wingdings" pitchFamily="2" charset="2"/>
              <a:buChar char="v"/>
            </a:pPr>
            <a:r>
              <a:rPr lang="uk-UA" sz="2000" b="1" dirty="0" smtClean="0">
                <a:solidFill>
                  <a:schemeClr val="bg1"/>
                </a:solidFill>
              </a:rPr>
              <a:t>Присутність терористичних угруповань </a:t>
            </a:r>
            <a:r>
              <a:rPr lang="uk-UA" sz="2000" dirty="0" smtClean="0">
                <a:solidFill>
                  <a:schemeClr val="bg1"/>
                </a:solidFill>
              </a:rPr>
              <a:t>на «підконтрольних» Фронту ПОЛІСАРІО територіях.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1099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601976"/>
            <a:ext cx="4497198" cy="2932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18" y="4798295"/>
            <a:ext cx="2377447" cy="1783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18" y="292993"/>
            <a:ext cx="3568072" cy="2008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08988"/>
            <a:ext cx="2016224" cy="1341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823418"/>
            <a:ext cx="2381250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739" y="1332898"/>
            <a:ext cx="2460501" cy="1698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78" y="2611395"/>
            <a:ext cx="1330208" cy="1981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9599" y="1887495"/>
            <a:ext cx="1933575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1655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7125113" cy="924475"/>
          </a:xfrm>
        </p:spPr>
        <p:txBody>
          <a:bodyPr/>
          <a:lstStyle/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Підхід до врегулювання </a:t>
            </a:r>
            <a:br>
              <a:rPr lang="uk-UA" sz="2800" b="1" dirty="0" smtClean="0">
                <a:solidFill>
                  <a:schemeClr val="bg1"/>
                </a:solidFill>
              </a:rPr>
            </a:br>
            <a:r>
              <a:rPr lang="uk-UA" sz="2800" b="1" dirty="0" smtClean="0">
                <a:solidFill>
                  <a:schemeClr val="bg1"/>
                </a:solidFill>
              </a:rPr>
              <a:t>конфлікту в нових умовах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556792"/>
            <a:ext cx="7992888" cy="4573967"/>
          </a:xfrm>
        </p:spPr>
        <p:txBody>
          <a:bodyPr/>
          <a:lstStyle/>
          <a:p>
            <a:pPr marL="0" indent="0" algn="just">
              <a:buNone/>
            </a:pPr>
            <a:r>
              <a:rPr lang="uk-UA" sz="2000" dirty="0" smtClean="0">
                <a:solidFill>
                  <a:schemeClr val="bg1"/>
                </a:solidFill>
              </a:rPr>
              <a:t>Сторони не бажають йти на компроміс. </a:t>
            </a:r>
          </a:p>
          <a:p>
            <a:pPr marL="0" indent="0" algn="just">
              <a:buNone/>
            </a:pPr>
            <a:r>
              <a:rPr lang="uk-UA" sz="2000" dirty="0" smtClean="0">
                <a:solidFill>
                  <a:schemeClr val="bg1"/>
                </a:solidFill>
              </a:rPr>
              <a:t>Можливі наступні </a:t>
            </a:r>
            <a:r>
              <a:rPr lang="uk-UA" sz="2000" b="1" dirty="0" smtClean="0">
                <a:solidFill>
                  <a:schemeClr val="bg1"/>
                </a:solidFill>
              </a:rPr>
              <a:t>сценарії розвитку подій:</a:t>
            </a:r>
          </a:p>
          <a:p>
            <a:pPr algn="just">
              <a:buFont typeface="Wingdings" pitchFamily="2" charset="2"/>
              <a:buChar char="v"/>
            </a:pPr>
            <a:r>
              <a:rPr lang="uk-UA" sz="2000" b="1" dirty="0" smtClean="0">
                <a:solidFill>
                  <a:schemeClr val="bg1"/>
                </a:solidFill>
              </a:rPr>
              <a:t>Збереження статус-кво</a:t>
            </a:r>
            <a:r>
              <a:rPr lang="uk-UA" sz="2000" dirty="0" smtClean="0">
                <a:solidFill>
                  <a:schemeClr val="bg1"/>
                </a:solidFill>
              </a:rPr>
              <a:t>, що тягне за собою невирішеність багатьох соціально-економічних проблем населення Західної Сахари.</a:t>
            </a:r>
          </a:p>
          <a:p>
            <a:pPr algn="just">
              <a:buFont typeface="Wingdings" pitchFamily="2" charset="2"/>
              <a:buChar char="v"/>
            </a:pPr>
            <a:r>
              <a:rPr lang="uk-UA" sz="2000" b="1" dirty="0" smtClean="0">
                <a:solidFill>
                  <a:schemeClr val="bg1"/>
                </a:solidFill>
              </a:rPr>
              <a:t>Радикалізація сахарської молоді</a:t>
            </a:r>
            <a:r>
              <a:rPr lang="uk-UA" sz="2000" dirty="0" smtClean="0">
                <a:solidFill>
                  <a:schemeClr val="bg1"/>
                </a:solidFill>
              </a:rPr>
              <a:t>, що призведе до насильства, проте не змінить ситуації в цілому.</a:t>
            </a:r>
          </a:p>
          <a:p>
            <a:pPr marL="0" lvl="0" indent="0" algn="just">
              <a:buClr>
                <a:srgbClr val="FEDD78"/>
              </a:buClr>
              <a:buNone/>
            </a:pPr>
            <a:r>
              <a:rPr lang="uk-UA" sz="2000" dirty="0">
                <a:solidFill>
                  <a:prstClr val="black"/>
                </a:solidFill>
              </a:rPr>
              <a:t>Пропонуємо обрати критерієм «справедливості» врегулювання конфлікту </a:t>
            </a:r>
            <a:r>
              <a:rPr lang="uk-UA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безпеку та добробут всіх людей,</a:t>
            </a:r>
            <a:r>
              <a:rPr lang="uk-UA" sz="2000" dirty="0">
                <a:solidFill>
                  <a:prstClr val="black"/>
                </a:solidFill>
              </a:rPr>
              <a:t> що проживають на території Західної Сахари на даному </a:t>
            </a:r>
            <a:r>
              <a:rPr lang="uk-UA" sz="2000" dirty="0" smtClean="0">
                <a:solidFill>
                  <a:prstClr val="black"/>
                </a:solidFill>
              </a:rPr>
              <a:t>етапі. </a:t>
            </a:r>
            <a:endParaRPr lang="uk-UA" sz="2000" dirty="0">
              <a:solidFill>
                <a:prstClr val="black"/>
              </a:solidFill>
            </a:endParaRPr>
          </a:p>
          <a:p>
            <a:pPr marL="0" indent="0" algn="just">
              <a:buNone/>
            </a:pP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06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125113" cy="360041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ПЛАН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836711"/>
            <a:ext cx="8208912" cy="5688633"/>
          </a:xfrm>
        </p:spPr>
        <p:txBody>
          <a:bodyPr>
            <a:normAutofit lnSpcReduction="10000"/>
          </a:bodyPr>
          <a:lstStyle/>
          <a:p>
            <a:pPr algn="just">
              <a:buAutoNum type="arabicPeriod"/>
            </a:pPr>
            <a:r>
              <a:rPr lang="ru-RU" b="1" u="sng" dirty="0" smtClean="0">
                <a:solidFill>
                  <a:schemeClr val="bg1"/>
                </a:solidFill>
              </a:rPr>
              <a:t>Проведення </a:t>
            </a:r>
            <a:r>
              <a:rPr lang="uk-UA" b="1" u="sng" dirty="0" smtClean="0">
                <a:solidFill>
                  <a:schemeClr val="bg1"/>
                </a:solidFill>
              </a:rPr>
              <a:t>інформаційної кампанії серед населення Західної Сахари та в лагерях для біженців</a:t>
            </a:r>
            <a:r>
              <a:rPr lang="uk-UA" b="1" dirty="0" smtClean="0">
                <a:solidFill>
                  <a:schemeClr val="bg1"/>
                </a:solidFill>
              </a:rPr>
              <a:t> </a:t>
            </a:r>
            <a:r>
              <a:rPr lang="uk-UA" b="1" dirty="0" smtClean="0"/>
              <a:t>(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тобто орієнтація на населення, а не на Фронт ПОЛІСАРІО</a:t>
            </a:r>
            <a:r>
              <a:rPr lang="uk-UA" b="1" dirty="0" smtClean="0"/>
              <a:t>), </a:t>
            </a:r>
            <a:r>
              <a:rPr lang="uk-UA" dirty="0" smtClean="0">
                <a:solidFill>
                  <a:schemeClr val="bg1"/>
                </a:solidFill>
              </a:rPr>
              <a:t>що в умовах, які інснують на даний момент часу, </a:t>
            </a:r>
            <a:r>
              <a:rPr lang="uk-UA" b="1" dirty="0" smtClean="0">
                <a:solidFill>
                  <a:schemeClr val="bg1"/>
                </a:solidFill>
              </a:rPr>
              <a:t>широка автономія в складі Королівства Марокко</a:t>
            </a:r>
            <a:r>
              <a:rPr lang="uk-UA" dirty="0" smtClean="0">
                <a:solidFill>
                  <a:schemeClr val="bg1"/>
                </a:solidFill>
              </a:rPr>
              <a:t> для них є найкращою альтернативою збройній боротьбі.</a:t>
            </a:r>
          </a:p>
          <a:p>
            <a:pPr lvl="0" algn="just">
              <a:buClr>
                <a:srgbClr val="FEDD78"/>
              </a:buClr>
              <a:buFont typeface="+mj-lt"/>
              <a:buAutoNum type="arabicPeriod" startAt="2"/>
            </a:pPr>
            <a:r>
              <a:rPr lang="uk-UA" b="1" u="sng" dirty="0">
                <a:solidFill>
                  <a:prstClr val="black"/>
                </a:solidFill>
              </a:rPr>
              <a:t>Марокко приймає поправки до Конституції </a:t>
            </a:r>
            <a:r>
              <a:rPr lang="uk-UA" dirty="0">
                <a:solidFill>
                  <a:prstClr val="black"/>
                </a:solidFill>
              </a:rPr>
              <a:t>(вносить до неї розділ про Західносахарську Автономію), що будуть регулювати відносини Королівства з Автономією.</a:t>
            </a:r>
          </a:p>
          <a:p>
            <a:pPr lvl="0" algn="just">
              <a:buClr>
                <a:srgbClr val="FEDD78"/>
              </a:buClr>
              <a:buFont typeface="Wingdings" pitchFamily="2" charset="2"/>
              <a:buChar char="v"/>
            </a:pPr>
            <a:r>
              <a:rPr lang="uk-UA" b="1" u="sng" dirty="0">
                <a:solidFill>
                  <a:srgbClr val="FEDD78"/>
                </a:solidFill>
              </a:rPr>
              <a:t>Сфера виключних повноважень законодавчих, виконавчих, судових органів Королівства:</a:t>
            </a:r>
          </a:p>
          <a:p>
            <a:pPr lvl="0" algn="just">
              <a:buClr>
                <a:srgbClr val="FEDD78"/>
              </a:buClr>
              <a:buFont typeface="+mj-lt"/>
              <a:buAutoNum type="arabicParenR"/>
            </a:pPr>
            <a:r>
              <a:rPr lang="uk-UA" dirty="0">
                <a:solidFill>
                  <a:prstClr val="black"/>
                </a:solidFill>
              </a:rPr>
              <a:t>питання, що стосуються </a:t>
            </a:r>
            <a:r>
              <a:rPr lang="uk-UA" b="1" dirty="0">
                <a:solidFill>
                  <a:prstClr val="black"/>
                </a:solidFill>
              </a:rPr>
              <a:t>націольних прапору, гімну та валюти</a:t>
            </a:r>
            <a:r>
              <a:rPr lang="uk-UA" dirty="0">
                <a:solidFill>
                  <a:prstClr val="black"/>
                </a:solidFill>
              </a:rPr>
              <a:t>;</a:t>
            </a:r>
          </a:p>
          <a:p>
            <a:pPr lvl="0" algn="just">
              <a:buClr>
                <a:srgbClr val="FEDD78"/>
              </a:buClr>
              <a:buFont typeface="+mj-lt"/>
              <a:buAutoNum type="arabicParenR"/>
            </a:pPr>
            <a:r>
              <a:rPr lang="uk-UA" b="1" dirty="0">
                <a:solidFill>
                  <a:prstClr val="black"/>
                </a:solidFill>
              </a:rPr>
              <a:t>національна безпека, оборона та захист територіальної цілісності;</a:t>
            </a:r>
          </a:p>
          <a:p>
            <a:pPr lvl="0" algn="just">
              <a:buClr>
                <a:srgbClr val="FEDD78"/>
              </a:buClr>
              <a:buFont typeface="+mj-lt"/>
              <a:buAutoNum type="arabicParenR"/>
            </a:pPr>
            <a:r>
              <a:rPr lang="uk-UA" b="1" dirty="0">
                <a:solidFill>
                  <a:prstClr val="black"/>
                </a:solidFill>
              </a:rPr>
              <a:t>зовнішні зносини</a:t>
            </a:r>
            <a:r>
              <a:rPr lang="uk-UA" dirty="0">
                <a:solidFill>
                  <a:prstClr val="black"/>
                </a:solidFill>
              </a:rPr>
              <a:t>;</a:t>
            </a:r>
          </a:p>
          <a:p>
            <a:pPr lvl="0" algn="just">
              <a:buClr>
                <a:srgbClr val="FEDD78"/>
              </a:buClr>
              <a:buFont typeface="+mj-lt"/>
              <a:buAutoNum type="arabicParenR"/>
            </a:pPr>
            <a:r>
              <a:rPr lang="uk-UA" b="1" dirty="0">
                <a:solidFill>
                  <a:prstClr val="black"/>
                </a:solidFill>
              </a:rPr>
              <a:t>конституційний лад Королівства </a:t>
            </a:r>
            <a:r>
              <a:rPr lang="uk-UA" dirty="0">
                <a:solidFill>
                  <a:prstClr val="black"/>
                </a:solidFill>
              </a:rPr>
              <a:t>(повноваження Короля, Конституційний суд).</a:t>
            </a:r>
          </a:p>
          <a:p>
            <a:pPr marL="0" indent="0" algn="just">
              <a:buNone/>
            </a:pP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234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568952" cy="6264696"/>
          </a:xfrm>
        </p:spPr>
        <p:txBody>
          <a:bodyPr>
            <a:normAutofit fontScale="70000" lnSpcReduction="20000"/>
          </a:bodyPr>
          <a:lstStyle/>
          <a:p>
            <a:pPr algn="just">
              <a:buFont typeface="Wingdings" pitchFamily="2" charset="2"/>
              <a:buChar char="v"/>
            </a:pPr>
            <a:r>
              <a:rPr lang="uk-UA" b="1" u="sng" dirty="0" smtClean="0">
                <a:solidFill>
                  <a:schemeClr val="tx2"/>
                </a:solidFill>
              </a:rPr>
              <a:t>Сфера виключних повноважень законодавчих, виконавчих, судових органів Автономії:</a:t>
            </a:r>
          </a:p>
          <a:p>
            <a:pPr algn="just">
              <a:buFont typeface="+mj-lt"/>
              <a:buAutoNum type="arabicParenR"/>
            </a:pPr>
            <a:r>
              <a:rPr lang="uk-UA" b="1" dirty="0" smtClean="0">
                <a:solidFill>
                  <a:schemeClr val="bg1"/>
                </a:solidFill>
              </a:rPr>
              <a:t>місцеве самоврядування;</a:t>
            </a:r>
          </a:p>
          <a:p>
            <a:pPr algn="just">
              <a:buFont typeface="+mj-lt"/>
              <a:buAutoNum type="arabicParenR"/>
            </a:pPr>
            <a:r>
              <a:rPr lang="uk-UA" b="1" dirty="0" smtClean="0">
                <a:solidFill>
                  <a:schemeClr val="bg1"/>
                </a:solidFill>
              </a:rPr>
              <a:t>місцева поліція та органи правопорядку;</a:t>
            </a:r>
          </a:p>
          <a:p>
            <a:pPr algn="just">
              <a:buFont typeface="+mj-lt"/>
              <a:buAutoNum type="arabicParenR"/>
            </a:pPr>
            <a:r>
              <a:rPr lang="uk-UA" b="1" dirty="0" smtClean="0">
                <a:solidFill>
                  <a:schemeClr val="bg1"/>
                </a:solidFill>
              </a:rPr>
              <a:t>місцева судова юрисдикція </a:t>
            </a:r>
            <a:r>
              <a:rPr lang="uk-UA" dirty="0" smtClean="0">
                <a:solidFill>
                  <a:schemeClr val="bg1"/>
                </a:solidFill>
              </a:rPr>
              <a:t>(суди всіх інстанцій, законодавство Автономії);</a:t>
            </a:r>
          </a:p>
          <a:p>
            <a:pPr algn="just">
              <a:buFont typeface="+mj-lt"/>
              <a:buAutoNum type="arabicParenR"/>
            </a:pPr>
            <a:r>
              <a:rPr lang="uk-UA" b="1" dirty="0" smtClean="0">
                <a:solidFill>
                  <a:schemeClr val="bg1"/>
                </a:solidFill>
              </a:rPr>
              <a:t>економічний сектор: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економічний розвиток;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інвестиції;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торгівля;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промисловий розвиток;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туризм;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сільське господарство;</a:t>
            </a:r>
          </a:p>
          <a:p>
            <a:pPr algn="just">
              <a:buFont typeface="+mj-lt"/>
              <a:buAutoNum type="arabicParenR"/>
            </a:pPr>
            <a:r>
              <a:rPr lang="uk-UA" b="1" dirty="0" smtClean="0">
                <a:solidFill>
                  <a:schemeClr val="bg1"/>
                </a:solidFill>
              </a:rPr>
              <a:t>податки;</a:t>
            </a:r>
          </a:p>
          <a:p>
            <a:pPr algn="just">
              <a:buFont typeface="+mj-lt"/>
              <a:buAutoNum type="arabicParenR"/>
            </a:pPr>
            <a:r>
              <a:rPr lang="uk-UA" b="1" dirty="0" smtClean="0">
                <a:solidFill>
                  <a:schemeClr val="bg1"/>
                </a:solidFill>
              </a:rPr>
              <a:t>регіональний бюджет;</a:t>
            </a:r>
          </a:p>
          <a:p>
            <a:pPr algn="just">
              <a:buFont typeface="+mj-lt"/>
              <a:buAutoNum type="arabicParenR"/>
            </a:pPr>
            <a:r>
              <a:rPr lang="uk-UA" b="1" dirty="0" smtClean="0">
                <a:solidFill>
                  <a:schemeClr val="bg1"/>
                </a:solidFill>
              </a:rPr>
              <a:t>інфраструктура </a:t>
            </a:r>
            <a:r>
              <a:rPr lang="uk-UA" dirty="0" smtClean="0">
                <a:solidFill>
                  <a:schemeClr val="bg1"/>
                </a:solidFill>
              </a:rPr>
              <a:t>(водопостачання, електропостачання, транспот тощо);</a:t>
            </a:r>
          </a:p>
          <a:p>
            <a:pPr algn="just">
              <a:buFont typeface="+mj-lt"/>
              <a:buAutoNum type="arabicParenR"/>
            </a:pPr>
            <a:r>
              <a:rPr lang="uk-UA" b="1" dirty="0" smtClean="0">
                <a:solidFill>
                  <a:schemeClr val="bg1"/>
                </a:solidFill>
              </a:rPr>
              <a:t>соціальний сектор: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ЖКГ;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освіта;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медичне обслуговування;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працевлаштування та зайнятість населення;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спорт;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соціальний добробут;</a:t>
            </a:r>
          </a:p>
          <a:p>
            <a:pPr lvl="2" algn="just">
              <a:buFont typeface="Arial" pitchFamily="34" charset="0"/>
              <a:buChar char="•"/>
            </a:pPr>
            <a:r>
              <a:rPr lang="uk-UA" dirty="0" smtClean="0">
                <a:solidFill>
                  <a:schemeClr val="bg1"/>
                </a:solidFill>
              </a:rPr>
              <a:t>соціальне забезпечення;</a:t>
            </a:r>
          </a:p>
          <a:p>
            <a:pPr marL="457200" algn="just">
              <a:buFont typeface="+mj-lt"/>
              <a:buAutoNum type="arabicParenR"/>
            </a:pPr>
            <a:r>
              <a:rPr lang="uk-UA" b="1" dirty="0" smtClean="0">
                <a:solidFill>
                  <a:schemeClr val="bg1"/>
                </a:solidFill>
              </a:rPr>
              <a:t>культура, </a:t>
            </a:r>
            <a:r>
              <a:rPr lang="uk-UA" dirty="0" smtClean="0">
                <a:solidFill>
                  <a:schemeClr val="bg1"/>
                </a:solidFill>
              </a:rPr>
              <a:t>включаючи захист та розвиток культурної спадщини западносахарців;</a:t>
            </a:r>
          </a:p>
          <a:p>
            <a:pPr marL="457200" algn="just">
              <a:buFont typeface="+mj-lt"/>
              <a:buAutoNum type="arabicParenR"/>
            </a:pPr>
            <a:r>
              <a:rPr lang="uk-UA" b="1" dirty="0">
                <a:solidFill>
                  <a:schemeClr val="bg1"/>
                </a:solidFill>
              </a:rPr>
              <a:t> </a:t>
            </a:r>
            <a:r>
              <a:rPr lang="uk-UA" b="1" dirty="0" smtClean="0">
                <a:solidFill>
                  <a:schemeClr val="bg1"/>
                </a:solidFill>
              </a:rPr>
              <a:t>навколишнє середовище.</a:t>
            </a:r>
            <a:endParaRPr lang="uk-UA" b="1" dirty="0">
              <a:solidFill>
                <a:schemeClr val="bg1"/>
              </a:solidFill>
            </a:endParaRPr>
          </a:p>
          <a:p>
            <a:pPr marL="914400" lvl="2" indent="0" algn="just">
              <a:buNone/>
            </a:pPr>
            <a:endParaRPr lang="uk-UA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39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332656"/>
            <a:ext cx="8064896" cy="6120679"/>
          </a:xfrm>
        </p:spPr>
        <p:txBody>
          <a:bodyPr>
            <a:normAutofit fontScale="85000" lnSpcReduction="20000"/>
          </a:bodyPr>
          <a:lstStyle/>
          <a:p>
            <a:pPr algn="just">
              <a:buFont typeface="Wingdings" pitchFamily="2" charset="2"/>
              <a:buChar char="v"/>
            </a:pPr>
            <a:r>
              <a:rPr lang="uk-UA" b="1" u="sng" dirty="0" smtClean="0">
                <a:solidFill>
                  <a:schemeClr val="tx2"/>
                </a:solidFill>
              </a:rPr>
              <a:t>Фінансові ресурси Західносахарської Автономії:</a:t>
            </a:r>
          </a:p>
          <a:p>
            <a:pPr algn="just">
              <a:buFont typeface="Wingdings" pitchFamily="2" charset="2"/>
              <a:buChar char="§"/>
            </a:pPr>
            <a:r>
              <a:rPr lang="uk-UA" dirty="0" smtClean="0">
                <a:solidFill>
                  <a:schemeClr val="bg1"/>
                </a:solidFill>
              </a:rPr>
              <a:t>надходження від </a:t>
            </a:r>
            <a:r>
              <a:rPr lang="uk-UA" b="1" dirty="0" smtClean="0">
                <a:solidFill>
                  <a:schemeClr val="bg1"/>
                </a:solidFill>
              </a:rPr>
              <a:t>податків та зборів</a:t>
            </a:r>
            <a:r>
              <a:rPr lang="uk-UA" dirty="0" smtClean="0">
                <a:solidFill>
                  <a:schemeClr val="bg1"/>
                </a:solidFill>
              </a:rPr>
              <a:t>, встановлених місцевою владою;</a:t>
            </a:r>
          </a:p>
          <a:p>
            <a:pPr algn="just">
              <a:buFont typeface="Wingdings" pitchFamily="2" charset="2"/>
              <a:buChar char="§"/>
            </a:pPr>
            <a:r>
              <a:rPr lang="uk-UA" dirty="0" smtClean="0">
                <a:solidFill>
                  <a:schemeClr val="bg1"/>
                </a:solidFill>
              </a:rPr>
              <a:t>надходження від </a:t>
            </a:r>
            <a:r>
              <a:rPr lang="uk-UA" b="1" dirty="0" smtClean="0">
                <a:solidFill>
                  <a:schemeClr val="bg1"/>
                </a:solidFill>
              </a:rPr>
              <a:t>розробки та видобутку природніх ресурсів</a:t>
            </a:r>
            <a:r>
              <a:rPr lang="uk-UA" dirty="0" smtClean="0">
                <a:solidFill>
                  <a:schemeClr val="bg1"/>
                </a:solidFill>
              </a:rPr>
              <a:t>, що знаходяться в регіоні (70 % залишається в Автономії);</a:t>
            </a:r>
          </a:p>
          <a:p>
            <a:pPr algn="just">
              <a:buFont typeface="Wingdings" pitchFamily="2" charset="2"/>
              <a:buChar char="§"/>
            </a:pPr>
            <a:r>
              <a:rPr lang="uk-UA" dirty="0" smtClean="0">
                <a:solidFill>
                  <a:schemeClr val="bg1"/>
                </a:solidFill>
              </a:rPr>
              <a:t>надходження від </a:t>
            </a:r>
            <a:r>
              <a:rPr lang="uk-UA" b="1" dirty="0" smtClean="0">
                <a:solidFill>
                  <a:schemeClr val="bg1"/>
                </a:solidFill>
              </a:rPr>
              <a:t>центральних спеціальних фондів та програм, </a:t>
            </a:r>
            <a:r>
              <a:rPr lang="uk-UA" dirty="0" smtClean="0">
                <a:solidFill>
                  <a:schemeClr val="bg1"/>
                </a:solidFill>
              </a:rPr>
              <a:t>створених з метою регіонального розвитку.</a:t>
            </a:r>
          </a:p>
          <a:p>
            <a:pPr algn="just">
              <a:buFont typeface="Wingdings" pitchFamily="2" charset="2"/>
              <a:buChar char="v"/>
            </a:pPr>
            <a:r>
              <a:rPr lang="uk-UA" b="1" u="sng" dirty="0" smtClean="0">
                <a:solidFill>
                  <a:schemeClr val="tx2"/>
                </a:solidFill>
              </a:rPr>
              <a:t>Органи Автономії:</a:t>
            </a:r>
          </a:p>
          <a:p>
            <a:pPr algn="just">
              <a:buFont typeface="Courier New" pitchFamily="49" charset="0"/>
              <a:buChar char="o"/>
            </a:pPr>
            <a:r>
              <a:rPr lang="uk-UA" dirty="0" smtClean="0">
                <a:solidFill>
                  <a:schemeClr val="bg1"/>
                </a:solidFill>
              </a:rPr>
              <a:t>Законодавча влада – </a:t>
            </a:r>
            <a:r>
              <a:rPr lang="uk-UA" b="1" dirty="0" smtClean="0">
                <a:solidFill>
                  <a:schemeClr val="bg1"/>
                </a:solidFill>
              </a:rPr>
              <a:t>Парламент</a:t>
            </a:r>
            <a:r>
              <a:rPr lang="uk-UA" dirty="0" smtClean="0">
                <a:solidFill>
                  <a:schemeClr val="bg1"/>
                </a:solidFill>
              </a:rPr>
              <a:t> (обирається на основі загального і прямого виборчого права шляхом таємного голосування, права голосу  отримують всі особи, що досягли 21 р.; в парламенті має забезпечуватись квота для жінок).</a:t>
            </a:r>
          </a:p>
          <a:p>
            <a:pPr algn="just">
              <a:buFont typeface="Courier New" pitchFamily="49" charset="0"/>
              <a:buChar char="o"/>
            </a:pPr>
            <a:r>
              <a:rPr lang="uk-UA" dirty="0" smtClean="0">
                <a:solidFill>
                  <a:schemeClr val="bg1"/>
                </a:solidFill>
              </a:rPr>
              <a:t>Виконавча влада – </a:t>
            </a:r>
            <a:r>
              <a:rPr lang="uk-UA" b="1" dirty="0" smtClean="0">
                <a:solidFill>
                  <a:schemeClr val="bg1"/>
                </a:solidFill>
              </a:rPr>
              <a:t>Рада міністрів</a:t>
            </a:r>
            <a:r>
              <a:rPr lang="uk-UA" dirty="0" smtClean="0">
                <a:solidFill>
                  <a:schemeClr val="bg1"/>
                </a:solidFill>
              </a:rPr>
              <a:t>. Очолює Раду </a:t>
            </a:r>
            <a:r>
              <a:rPr lang="uk-UA" b="1" dirty="0" smtClean="0">
                <a:solidFill>
                  <a:schemeClr val="bg1"/>
                </a:solidFill>
              </a:rPr>
              <a:t>Голова</a:t>
            </a:r>
            <a:r>
              <a:rPr lang="uk-UA" dirty="0" smtClean="0">
                <a:solidFill>
                  <a:schemeClr val="bg1"/>
                </a:solidFill>
              </a:rPr>
              <a:t>, який обирається Парламентом Автономії та має отримати згоду Короля. Голова виступає </a:t>
            </a:r>
            <a:r>
              <a:rPr lang="uk-UA" b="1" dirty="0" smtClean="0">
                <a:solidFill>
                  <a:schemeClr val="bg1"/>
                </a:solidFill>
              </a:rPr>
              <a:t>представником Королівства в регіоні. </a:t>
            </a:r>
            <a:r>
              <a:rPr lang="uk-UA" dirty="0" smtClean="0">
                <a:solidFill>
                  <a:schemeClr val="bg1"/>
                </a:solidFill>
              </a:rPr>
              <a:t>Він формує Раду та відповідальний перед Парламентом Автономії.</a:t>
            </a:r>
          </a:p>
          <a:p>
            <a:pPr algn="just">
              <a:buFont typeface="Courier New" pitchFamily="49" charset="0"/>
              <a:buChar char="o"/>
            </a:pPr>
            <a:r>
              <a:rPr lang="uk-UA" dirty="0" smtClean="0">
                <a:solidFill>
                  <a:schemeClr val="bg1"/>
                </a:solidFill>
              </a:rPr>
              <a:t>Судова влада – </a:t>
            </a:r>
            <a:r>
              <a:rPr lang="uk-UA" b="1" dirty="0" smtClean="0">
                <a:solidFill>
                  <a:schemeClr val="bg1"/>
                </a:solidFill>
              </a:rPr>
              <a:t>суди всіх інстацій</a:t>
            </a:r>
            <a:r>
              <a:rPr lang="uk-UA" dirty="0" smtClean="0">
                <a:solidFill>
                  <a:schemeClr val="bg1"/>
                </a:solidFill>
              </a:rPr>
              <a:t>, які дійють відповідно до законодавства Автономії. Судді призначаються (обираються) відповідними органами Автономії. </a:t>
            </a:r>
          </a:p>
          <a:p>
            <a:pPr marL="0" indent="0" algn="just">
              <a:buNone/>
            </a:pPr>
            <a:r>
              <a:rPr lang="uk-UA" dirty="0" smtClean="0">
                <a:solidFill>
                  <a:schemeClr val="bg1"/>
                </a:solidFill>
              </a:rPr>
              <a:t>Автономія може формувати </a:t>
            </a:r>
            <a:r>
              <a:rPr lang="uk-UA" b="1" dirty="0" smtClean="0">
                <a:solidFill>
                  <a:schemeClr val="bg1"/>
                </a:solidFill>
              </a:rPr>
              <a:t>інші органи влади</a:t>
            </a:r>
            <a:r>
              <a:rPr lang="uk-UA" dirty="0" smtClean="0">
                <a:solidFill>
                  <a:schemeClr val="bg1"/>
                </a:solidFill>
              </a:rPr>
              <a:t>, необхідні для організації життедіяльності населення (в т.ч. органи правопорядку).</a:t>
            </a:r>
          </a:p>
          <a:p>
            <a:pPr marL="0" indent="0" algn="just">
              <a:buNone/>
            </a:pPr>
            <a:r>
              <a:rPr lang="uk-UA" b="1" dirty="0" smtClean="0">
                <a:solidFill>
                  <a:schemeClr val="bg1"/>
                </a:solidFill>
              </a:rPr>
              <a:t>Перші парламентські вибори </a:t>
            </a:r>
            <a:r>
              <a:rPr lang="uk-UA" dirty="0" smtClean="0">
                <a:solidFill>
                  <a:schemeClr val="bg1"/>
                </a:solidFill>
              </a:rPr>
              <a:t>мають бути проведені не пізніше, ніж через 1 рік після підписання угоди сторонами конфлікту. Право участі в голосуванні отримують всі особи, що досягли 21 р. та проживали на території Західної Сахари на момент підписанння угоди (одразу після підписання необхідно провести перепис населення),а також  особи, що повернуться в Автономію з лагерів для біженців. 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9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8208912" cy="6192688"/>
          </a:xfrm>
        </p:spPr>
        <p:txBody>
          <a:bodyPr>
            <a:normAutofit/>
          </a:bodyPr>
          <a:lstStyle/>
          <a:p>
            <a:pPr algn="just">
              <a:buFont typeface="+mj-lt"/>
              <a:buAutoNum type="arabicPeriod" startAt="3"/>
            </a:pPr>
            <a:r>
              <a:rPr lang="uk-UA" sz="2200" b="1" u="sng" dirty="0" smtClean="0">
                <a:solidFill>
                  <a:schemeClr val="bg1"/>
                </a:solidFill>
              </a:rPr>
              <a:t>Амністія для всіх військовополонених та політичних в</a:t>
            </a:r>
            <a:r>
              <a:rPr lang="en-US" sz="2200" b="1" u="sng" dirty="0" smtClean="0">
                <a:solidFill>
                  <a:schemeClr val="bg1"/>
                </a:solidFill>
              </a:rPr>
              <a:t>’</a:t>
            </a:r>
            <a:r>
              <a:rPr lang="uk-UA" sz="2200" b="1" u="sng" dirty="0" smtClean="0">
                <a:solidFill>
                  <a:schemeClr val="bg1"/>
                </a:solidFill>
              </a:rPr>
              <a:t>язнів Західної Сахари.</a:t>
            </a:r>
          </a:p>
          <a:p>
            <a:pPr algn="just">
              <a:buFont typeface="+mj-lt"/>
              <a:buAutoNum type="arabicPeriod" startAt="3"/>
            </a:pPr>
            <a:r>
              <a:rPr lang="uk-UA" sz="2200" b="1" u="sng" dirty="0" smtClean="0">
                <a:solidFill>
                  <a:schemeClr val="bg1"/>
                </a:solidFill>
              </a:rPr>
              <a:t>Роззброєння та демобілізація військового компоненту Фронта ПОЛІСАРІО.</a:t>
            </a:r>
            <a:r>
              <a:rPr lang="uk-UA" sz="2200" dirty="0" smtClean="0">
                <a:solidFill>
                  <a:schemeClr val="bg1"/>
                </a:solidFill>
              </a:rPr>
              <a:t> </a:t>
            </a:r>
          </a:p>
          <a:p>
            <a:pPr algn="just">
              <a:buFont typeface="+mj-lt"/>
              <a:buAutoNum type="arabicPeriod" startAt="3"/>
            </a:pPr>
            <a:r>
              <a:rPr lang="uk-UA" sz="2200" dirty="0" smtClean="0">
                <a:solidFill>
                  <a:schemeClr val="bg1"/>
                </a:solidFill>
              </a:rPr>
              <a:t>Після прийняття всіх необхідних законодавчих актів, які мають регулювати відносини Королівства з Автономією, </a:t>
            </a:r>
            <a:r>
              <a:rPr lang="uk-UA" sz="2200" b="1" u="sng" dirty="0" smtClean="0">
                <a:solidFill>
                  <a:schemeClr val="bg1"/>
                </a:solidFill>
              </a:rPr>
              <a:t>Рада Безпеки ООН визнає суверенітет Марокко над Західною Сахарою</a:t>
            </a:r>
            <a:r>
              <a:rPr lang="uk-UA" sz="2200" dirty="0" smtClean="0">
                <a:solidFill>
                  <a:schemeClr val="bg1"/>
                </a:solidFill>
              </a:rPr>
              <a:t>, але за умови збереження статусу Автономії.</a:t>
            </a:r>
          </a:p>
          <a:p>
            <a:pPr algn="just">
              <a:buFont typeface="+mj-lt"/>
              <a:buAutoNum type="arabicPeriod" startAt="3"/>
            </a:pPr>
            <a:r>
              <a:rPr lang="uk-UA" sz="2200" b="1" u="sng" dirty="0" smtClean="0">
                <a:solidFill>
                  <a:schemeClr val="bg1"/>
                </a:solidFill>
              </a:rPr>
              <a:t>Марокко входить до Африканського</a:t>
            </a:r>
          </a:p>
          <a:p>
            <a:pPr marL="0" indent="0" algn="just">
              <a:buNone/>
            </a:pPr>
            <a:r>
              <a:rPr lang="uk-UA" sz="2200" b="1" dirty="0" smtClean="0">
                <a:solidFill>
                  <a:schemeClr val="bg1"/>
                </a:solidFill>
              </a:rPr>
              <a:t>    </a:t>
            </a:r>
            <a:r>
              <a:rPr lang="uk-UA" sz="2200" b="1" u="sng" dirty="0" smtClean="0">
                <a:solidFill>
                  <a:schemeClr val="bg1"/>
                </a:solidFill>
              </a:rPr>
              <a:t>Союзу</a:t>
            </a:r>
            <a:r>
              <a:rPr lang="uk-UA" sz="2200" dirty="0" smtClean="0">
                <a:solidFill>
                  <a:schemeClr val="bg1"/>
                </a:solidFill>
              </a:rPr>
              <a:t>, а Західносахарська Автономія </a:t>
            </a:r>
          </a:p>
          <a:p>
            <a:pPr marL="0" indent="0" algn="just">
              <a:buNone/>
            </a:pPr>
            <a:r>
              <a:rPr lang="uk-UA" sz="2200" dirty="0" smtClean="0">
                <a:solidFill>
                  <a:schemeClr val="bg1"/>
                </a:solidFill>
              </a:rPr>
              <a:t>    отримує квоту в делегації </a:t>
            </a:r>
          </a:p>
          <a:p>
            <a:pPr marL="0" indent="0" algn="just">
              <a:buNone/>
            </a:pPr>
            <a:r>
              <a:rPr lang="uk-UA" sz="2200" dirty="0" smtClean="0">
                <a:solidFill>
                  <a:schemeClr val="bg1"/>
                </a:solidFill>
              </a:rPr>
              <a:t>    Королівства в усіх органах Союзу. </a:t>
            </a:r>
            <a:endParaRPr lang="ru-RU" sz="2200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725144"/>
            <a:ext cx="1952759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980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56439"/>
            <a:ext cx="8424936" cy="4724888"/>
          </a:xfrm>
        </p:spPr>
        <p:txBody>
          <a:bodyPr>
            <a:normAutofit/>
          </a:bodyPr>
          <a:lstStyle/>
          <a:p>
            <a:pPr algn="just">
              <a:buFont typeface="+mj-lt"/>
              <a:buAutoNum type="arabicPeriod" startAt="7"/>
            </a:pPr>
            <a:r>
              <a:rPr lang="ru-RU" b="1" u="sng" dirty="0" smtClean="0">
                <a:solidFill>
                  <a:schemeClr val="bg1"/>
                </a:solidFill>
              </a:rPr>
              <a:t>Автоном</a:t>
            </a:r>
            <a:r>
              <a:rPr lang="uk-UA" b="1" u="sng" dirty="0" smtClean="0">
                <a:solidFill>
                  <a:schemeClr val="bg1"/>
                </a:solidFill>
              </a:rPr>
              <a:t>ія отримує квоти в делегаціях Марокко і в інших міжнародних і регіональних структурах:</a:t>
            </a:r>
          </a:p>
          <a:p>
            <a:pPr marL="0" indent="0" algn="just">
              <a:buNone/>
            </a:pP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ООН та МО	    		</a:t>
            </a: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					 </a:t>
            </a:r>
          </a:p>
          <a:p>
            <a:pPr marL="0" indent="0" algn="just">
              <a:buNone/>
            </a:pP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системи ООН                       ЛАД                             САМ</a:t>
            </a:r>
          </a:p>
          <a:p>
            <a:pPr marL="0" indent="0" algn="just">
              <a:buNone/>
            </a:pPr>
            <a:endParaRPr lang="uk-UA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endParaRPr lang="uk-UA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uk-UA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uk-UA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Зона вільної торгівлі </a:t>
            </a:r>
          </a:p>
          <a:p>
            <a:pPr marL="0" indent="0" algn="just">
              <a:buNone/>
            </a:pP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арабського                                             		</a:t>
            </a: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Союз для</a:t>
            </a:r>
          </a:p>
          <a:p>
            <a:pPr marL="0" indent="0" algn="just">
              <a:buNone/>
            </a:pP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Середземномор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</a:t>
            </a: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		         ОІК                   Середземномор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</a:t>
            </a:r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</a:t>
            </a:r>
          </a:p>
          <a:p>
            <a:pPr marL="0" indent="0" algn="just">
              <a:buNone/>
            </a:pPr>
            <a:endParaRPr lang="uk-UA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uk-UA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uk-UA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uk-UA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uk-UA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uk-UA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uk-UA" dirty="0" smtClean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8" y="1963322"/>
            <a:ext cx="2296887" cy="1530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963322"/>
            <a:ext cx="2336264" cy="1556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441" y="1963322"/>
            <a:ext cx="180020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801469"/>
            <a:ext cx="2721792" cy="1513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801469"/>
            <a:ext cx="2327136" cy="1550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 descr="C:\Users\Карина\Desktop\флаг Средизем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757887"/>
            <a:ext cx="1936634" cy="1550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276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8064896" cy="4051437"/>
          </a:xfrm>
        </p:spPr>
        <p:txBody>
          <a:bodyPr/>
          <a:lstStyle/>
          <a:p>
            <a:pPr algn="just">
              <a:buFont typeface="+mj-lt"/>
              <a:buAutoNum type="arabicPeriod" startAt="8"/>
            </a:pPr>
            <a:r>
              <a:rPr lang="ru-RU" b="1" u="sng" dirty="0" smtClean="0">
                <a:solidFill>
                  <a:schemeClr val="bg1"/>
                </a:solidFill>
              </a:rPr>
              <a:t>Мешканц</a:t>
            </a:r>
            <a:r>
              <a:rPr lang="uk-UA" b="1" u="sng" dirty="0" smtClean="0">
                <a:solidFill>
                  <a:schemeClr val="bg1"/>
                </a:solidFill>
              </a:rPr>
              <a:t>і Західносахарської Автономії приймають участь у всезагальних парламентскьких виборах до  Палати Представників</a:t>
            </a:r>
            <a:r>
              <a:rPr lang="uk-UA" b="1" dirty="0" smtClean="0">
                <a:solidFill>
                  <a:schemeClr val="bg1"/>
                </a:solidFill>
              </a:rPr>
              <a:t> </a:t>
            </a:r>
            <a:r>
              <a:rPr lang="uk-UA" dirty="0" smtClean="0">
                <a:solidFill>
                  <a:schemeClr val="bg1"/>
                </a:solidFill>
              </a:rPr>
              <a:t>(активно і пасивно, відповідно, особи, що досягли 21 р. та 30 р.). За представниками Автономії закріплюється </a:t>
            </a:r>
            <a:r>
              <a:rPr lang="uk-UA" b="1" dirty="0" smtClean="0">
                <a:solidFill>
                  <a:schemeClr val="bg1"/>
                </a:solidFill>
              </a:rPr>
              <a:t>квота</a:t>
            </a:r>
            <a:r>
              <a:rPr lang="uk-UA" dirty="0" smtClean="0">
                <a:solidFill>
                  <a:schemeClr val="bg1"/>
                </a:solidFill>
              </a:rPr>
              <a:t> – 10 осіб (з 325 депутатів), серед них 3 місця – </a:t>
            </a:r>
            <a:r>
              <a:rPr lang="uk-UA" b="1" dirty="0" smtClean="0">
                <a:solidFill>
                  <a:schemeClr val="accent3"/>
                </a:solidFill>
              </a:rPr>
              <a:t>для жінок</a:t>
            </a:r>
            <a:r>
              <a:rPr lang="uk-UA" dirty="0" smtClean="0">
                <a:solidFill>
                  <a:schemeClr val="accent3"/>
                </a:solidFill>
              </a:rPr>
              <a:t>. </a:t>
            </a:r>
          </a:p>
          <a:p>
            <a:pPr marL="0" indent="0" algn="just">
              <a:buNone/>
            </a:pPr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smtClean="0">
                <a:solidFill>
                  <a:schemeClr val="bg1"/>
                </a:solidFill>
              </a:rPr>
              <a:t>   До </a:t>
            </a:r>
            <a:r>
              <a:rPr lang="uk-UA" b="1" dirty="0" smtClean="0">
                <a:solidFill>
                  <a:schemeClr val="bg1"/>
                </a:solidFill>
              </a:rPr>
              <a:t>Палати Радників </a:t>
            </a:r>
            <a:r>
              <a:rPr lang="uk-UA" dirty="0" smtClean="0">
                <a:solidFill>
                  <a:schemeClr val="bg1"/>
                </a:solidFill>
              </a:rPr>
              <a:t>входять представники Парламенту Автономії (12 радників з 270). </a:t>
            </a:r>
            <a:endParaRPr lang="ru-RU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smtClean="0">
                <a:solidFill>
                  <a:schemeClr val="bg1"/>
                </a:solidFill>
              </a:rPr>
              <a:t>   Марокко вносить поправки до </a:t>
            </a:r>
            <a:r>
              <a:rPr lang="uk-UA" b="1" dirty="0" smtClean="0">
                <a:solidFill>
                  <a:schemeClr val="bg1"/>
                </a:solidFill>
              </a:rPr>
              <a:t>Закону «Про партії», </a:t>
            </a:r>
            <a:r>
              <a:rPr lang="uk-UA" dirty="0" smtClean="0">
                <a:solidFill>
                  <a:schemeClr val="bg1"/>
                </a:solidFill>
              </a:rPr>
              <a:t>якими дозволяє створення в Автономії партій за регіональним критерієм. </a:t>
            </a:r>
            <a:endParaRPr lang="uk-U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56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125113" cy="720080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Чому визнання суверенітету </a:t>
            </a:r>
            <a:br>
              <a:rPr lang="uk-UA" sz="2400" b="1" dirty="0" smtClean="0">
                <a:solidFill>
                  <a:schemeClr val="bg1"/>
                </a:solidFill>
              </a:rPr>
            </a:br>
            <a:r>
              <a:rPr lang="uk-UA" sz="2400" b="1" dirty="0" smtClean="0">
                <a:solidFill>
                  <a:schemeClr val="bg1"/>
                </a:solidFill>
              </a:rPr>
              <a:t>Марокко над Західною Сахарою </a:t>
            </a:r>
            <a:br>
              <a:rPr lang="uk-UA" sz="2400" b="1" dirty="0" smtClean="0">
                <a:solidFill>
                  <a:schemeClr val="bg1"/>
                </a:solidFill>
              </a:rPr>
            </a:br>
            <a:r>
              <a:rPr lang="uk-UA" sz="2400" b="1" dirty="0" smtClean="0">
                <a:solidFill>
                  <a:schemeClr val="bg1"/>
                </a:solidFill>
              </a:rPr>
              <a:t>є потенційно можливим?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12776"/>
            <a:ext cx="8352928" cy="5256583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uk-UA" sz="2000" dirty="0" smtClean="0">
                <a:solidFill>
                  <a:schemeClr val="bg1"/>
                </a:solidFill>
              </a:rPr>
              <a:t>Ініціатива Марокко щодо надання Західній Сахарі статусу </a:t>
            </a:r>
            <a:r>
              <a:rPr lang="uk-UA" sz="2000" b="1" dirty="0" smtClean="0">
                <a:solidFill>
                  <a:schemeClr val="bg1"/>
                </a:solidFill>
              </a:rPr>
              <a:t>широкої автономії надає можливість західносахарцям реалізувати своє право на самовизначення через управління  місцевими справами, </a:t>
            </a:r>
            <a:r>
              <a:rPr lang="uk-UA" sz="2000" dirty="0" smtClean="0">
                <a:solidFill>
                  <a:schemeClr val="bg1"/>
                </a:solidFill>
              </a:rPr>
              <a:t>що дозволить </a:t>
            </a:r>
            <a:r>
              <a:rPr lang="uk-UA" sz="2000" dirty="0" smtClean="0">
                <a:solidFill>
                  <a:srgbClr val="FFFF00"/>
                </a:solidFill>
              </a:rPr>
              <a:t>підвищити ефективність розвитку економіки в регіоні та покращувати умови життя місцевого населення.</a:t>
            </a:r>
          </a:p>
          <a:p>
            <a:pPr algn="just">
              <a:buFont typeface="Wingdings" pitchFamily="2" charset="2"/>
              <a:buChar char="ü"/>
            </a:pPr>
            <a:r>
              <a:rPr lang="uk-UA" sz="2000" b="1" dirty="0">
                <a:solidFill>
                  <a:schemeClr val="bg1"/>
                </a:solidFill>
              </a:rPr>
              <a:t>П</a:t>
            </a:r>
            <a:r>
              <a:rPr lang="uk-UA" sz="2000" b="1" dirty="0" smtClean="0">
                <a:solidFill>
                  <a:schemeClr val="bg1"/>
                </a:solidFill>
              </a:rPr>
              <a:t>лан автономії підтримує 21 держава</a:t>
            </a:r>
            <a:r>
              <a:rPr lang="uk-UA" sz="2000" dirty="0" smtClean="0">
                <a:solidFill>
                  <a:schemeClr val="bg1"/>
                </a:solidFill>
              </a:rPr>
              <a:t>, серед яких </a:t>
            </a:r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США, Франція, Велика Британія</a:t>
            </a:r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африканських країн </a:t>
            </a:r>
            <a:r>
              <a:rPr lang="uk-UA" sz="2000" dirty="0" smtClean="0">
                <a:solidFill>
                  <a:schemeClr val="bg1"/>
                </a:solidFill>
              </a:rPr>
              <a:t>(Сенегал, Кот-д</a:t>
            </a:r>
            <a:r>
              <a:rPr lang="fr-FR" sz="2000" dirty="0" smtClean="0">
                <a:solidFill>
                  <a:schemeClr val="bg1"/>
                </a:solidFill>
              </a:rPr>
              <a:t>’</a:t>
            </a:r>
            <a:r>
              <a:rPr lang="uk-UA" sz="2000" dirty="0" smtClean="0">
                <a:solidFill>
                  <a:schemeClr val="bg1"/>
                </a:solidFill>
              </a:rPr>
              <a:t>Івуар, Коморські острови, ДРК, Малаві, Нігер, Сьєрра-Леоне, Туніс).</a:t>
            </a:r>
          </a:p>
          <a:p>
            <a:pPr lvl="0" algn="just">
              <a:buClr>
                <a:srgbClr val="FEDD78"/>
              </a:buClr>
              <a:buFont typeface="Wingdings" pitchFamily="2" charset="2"/>
              <a:buChar char="ü"/>
            </a:pPr>
            <a:r>
              <a:rPr lang="uk-UA" sz="20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Зміна іміджу Марокко </a:t>
            </a:r>
            <a:r>
              <a:rPr lang="uk-UA" sz="2000" dirty="0" smtClean="0">
                <a:solidFill>
                  <a:schemeClr val="bg1"/>
                </a:solidFill>
              </a:rPr>
              <a:t>з агресора на стабільну, </a:t>
            </a:r>
            <a:r>
              <a:rPr lang="uk-UA" sz="2000" dirty="0" smtClean="0">
                <a:solidFill>
                  <a:prstClr val="black"/>
                </a:solidFill>
              </a:rPr>
              <a:t>сучасну, ліберальну, прогресивну державу. </a:t>
            </a:r>
            <a:endParaRPr lang="uk-UA" sz="2000" dirty="0">
              <a:solidFill>
                <a:prstClr val="black"/>
              </a:solidFill>
            </a:endParaRPr>
          </a:p>
          <a:p>
            <a:pPr algn="just">
              <a:buFont typeface="Wingdings" pitchFamily="2" charset="2"/>
              <a:buChar char="ü"/>
            </a:pPr>
            <a:endParaRPr lang="uk-UA" dirty="0" smtClean="0">
              <a:solidFill>
                <a:schemeClr val="bg1"/>
              </a:solidFill>
            </a:endParaRPr>
          </a:p>
          <a:p>
            <a:pPr algn="just">
              <a:buFont typeface="Wingdings" pitchFamily="2" charset="2"/>
              <a:buChar char="ü"/>
            </a:pP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72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92696"/>
            <a:ext cx="8424936" cy="6237312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uk-UA" sz="2200" b="1" dirty="0" smtClean="0">
                <a:solidFill>
                  <a:schemeClr val="bg1"/>
                </a:solidFill>
              </a:rPr>
              <a:t>Роль Марокко в Африці, в Західній Африці зокрема, збільшується. </a:t>
            </a:r>
          </a:p>
          <a:p>
            <a:pPr algn="just">
              <a:buFont typeface="Wingdings" pitchFamily="2" charset="2"/>
              <a:buChar char="ü"/>
            </a:pPr>
            <a:r>
              <a:rPr lang="uk-UA" sz="2200" dirty="0" smtClean="0">
                <a:solidFill>
                  <a:schemeClr val="bg1"/>
                </a:solidFill>
              </a:rPr>
              <a:t>Вібдувається зміцнення </a:t>
            </a:r>
            <a:r>
              <a:rPr lang="uk-UA" sz="2200" b="1" dirty="0" smtClean="0">
                <a:solidFill>
                  <a:schemeClr val="bg1"/>
                </a:solidFill>
              </a:rPr>
              <a:t>вісі Марокко – </a:t>
            </a:r>
            <a:r>
              <a:rPr lang="uk-UA" sz="2200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Мавританія </a:t>
            </a:r>
            <a:r>
              <a:rPr lang="uk-UA" sz="2200" b="1" dirty="0" smtClean="0">
                <a:solidFill>
                  <a:schemeClr val="bg1"/>
                </a:solidFill>
              </a:rPr>
              <a:t>– Сенегал. </a:t>
            </a:r>
          </a:p>
          <a:p>
            <a:pPr algn="just">
              <a:buFont typeface="Wingdings" pitchFamily="2" charset="2"/>
              <a:buChar char="ü"/>
            </a:pPr>
            <a:r>
              <a:rPr lang="uk-UA" sz="2200" dirty="0" smtClean="0">
                <a:solidFill>
                  <a:schemeClr val="bg1"/>
                </a:solidFill>
              </a:rPr>
              <a:t>Марокко проводить політику </a:t>
            </a:r>
            <a:r>
              <a:rPr lang="uk-UA" sz="2200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нормалізації відносин з Алжиром.</a:t>
            </a:r>
          </a:p>
          <a:p>
            <a:pPr algn="just">
              <a:buFont typeface="Wingdings" pitchFamily="2" charset="2"/>
              <a:buChar char="ü"/>
            </a:pPr>
            <a:r>
              <a:rPr lang="uk-UA" sz="2200" b="1" dirty="0">
                <a:solidFill>
                  <a:prstClr val="black"/>
                </a:solidFill>
              </a:rPr>
              <a:t>Н</a:t>
            </a:r>
            <a:r>
              <a:rPr lang="uk-UA" sz="2200" b="1" dirty="0" smtClean="0">
                <a:solidFill>
                  <a:prstClr val="black"/>
                </a:solidFill>
              </a:rPr>
              <a:t>е </a:t>
            </a:r>
            <a:r>
              <a:rPr lang="uk-UA" sz="2200" b="1" dirty="0">
                <a:solidFill>
                  <a:prstClr val="black"/>
                </a:solidFill>
              </a:rPr>
              <a:t>все населення Західної Сахари беззаперечно підтримує Фронт ПОЛІСАРІО</a:t>
            </a:r>
            <a:r>
              <a:rPr lang="uk-UA" sz="2200" dirty="0">
                <a:solidFill>
                  <a:prstClr val="black"/>
                </a:solidFill>
              </a:rPr>
              <a:t>, частина людей згодні жити в Марокко (тобто під суверенітетом Королівства</a:t>
            </a:r>
            <a:r>
              <a:rPr lang="uk-UA" sz="2200" dirty="0" smtClean="0">
                <a:solidFill>
                  <a:prstClr val="black"/>
                </a:solidFill>
              </a:rPr>
              <a:t>).</a:t>
            </a:r>
            <a:r>
              <a:rPr lang="uk-UA" sz="2200" dirty="0">
                <a:solidFill>
                  <a:prstClr val="black"/>
                </a:solidFill>
              </a:rPr>
              <a:t> </a:t>
            </a:r>
            <a:endParaRPr lang="uk-UA" sz="2200" dirty="0" smtClean="0">
              <a:solidFill>
                <a:prstClr val="black"/>
              </a:solidFill>
            </a:endParaRPr>
          </a:p>
          <a:p>
            <a:pPr algn="just">
              <a:buFont typeface="Wingdings" pitchFamily="2" charset="2"/>
              <a:buChar char="ü"/>
            </a:pPr>
            <a:r>
              <a:rPr lang="uk-UA" sz="2200" dirty="0" smtClean="0">
                <a:solidFill>
                  <a:prstClr val="black"/>
                </a:solidFill>
              </a:rPr>
              <a:t>Марокко </a:t>
            </a:r>
            <a:r>
              <a:rPr lang="uk-UA" sz="2200" dirty="0">
                <a:solidFill>
                  <a:prstClr val="black"/>
                </a:solidFill>
              </a:rPr>
              <a:t>– один (разом з Алжиром) з </a:t>
            </a:r>
            <a:r>
              <a:rPr lang="uk-UA" sz="2200" b="1" dirty="0">
                <a:solidFill>
                  <a:prstClr val="black"/>
                </a:solidFill>
              </a:rPr>
              <a:t>ключових партнерів </a:t>
            </a:r>
            <a:r>
              <a:rPr lang="uk-UA" sz="2200" b="1" dirty="0" smtClean="0">
                <a:solidFill>
                  <a:prstClr val="black"/>
                </a:solidFill>
              </a:rPr>
              <a:t>НАТО та США в Африці.</a:t>
            </a:r>
          </a:p>
          <a:p>
            <a:pPr algn="just">
              <a:buFont typeface="Wingdings" pitchFamily="2" charset="2"/>
              <a:buChar char="ü"/>
            </a:pPr>
            <a:r>
              <a:rPr lang="uk-UA" sz="2200" dirty="0" smtClean="0">
                <a:solidFill>
                  <a:prstClr val="black"/>
                </a:solidFill>
              </a:rPr>
              <a:t>Марокко – </a:t>
            </a:r>
            <a:r>
              <a:rPr lang="uk-UA" sz="2200" b="1" dirty="0" smtClean="0">
                <a:solidFill>
                  <a:prstClr val="black"/>
                </a:solidFill>
              </a:rPr>
              <a:t>ключовий партнер Франції в Африці.</a:t>
            </a:r>
          </a:p>
          <a:p>
            <a:pPr lvl="0" algn="just">
              <a:buClr>
                <a:srgbClr val="FEDD78"/>
              </a:buClr>
              <a:buFont typeface="Wingdings" pitchFamily="2" charset="2"/>
              <a:buChar char="ü"/>
            </a:pPr>
            <a:r>
              <a:rPr lang="uk-UA" sz="2200" b="1" dirty="0">
                <a:solidFill>
                  <a:prstClr val="black"/>
                </a:solidFill>
              </a:rPr>
              <a:t>ЄС </a:t>
            </a:r>
            <a:r>
              <a:rPr lang="uk-UA" sz="2200" dirty="0">
                <a:solidFill>
                  <a:prstClr val="black"/>
                </a:solidFill>
              </a:rPr>
              <a:t>офіційно займає нейтральну </a:t>
            </a:r>
            <a:r>
              <a:rPr lang="uk-UA" sz="2200" dirty="0" smtClean="0">
                <a:solidFill>
                  <a:prstClr val="black"/>
                </a:solidFill>
              </a:rPr>
              <a:t>позицію. Проте неофіційно – підтримує Марокко. </a:t>
            </a:r>
            <a:endParaRPr lang="uk-UA" sz="2200" b="1" dirty="0" smtClean="0">
              <a:solidFill>
                <a:prstClr val="black"/>
              </a:solidFill>
            </a:endParaRPr>
          </a:p>
          <a:p>
            <a:pPr algn="just">
              <a:buFont typeface="Wingdings" pitchFamily="2" charset="2"/>
              <a:buChar char="ü"/>
            </a:pPr>
            <a:endParaRPr lang="uk-UA" sz="2000" dirty="0" smtClean="0">
              <a:solidFill>
                <a:prstClr val="black"/>
              </a:solidFill>
            </a:endParaRPr>
          </a:p>
          <a:p>
            <a:pPr algn="just">
              <a:buFont typeface="Wingdings" pitchFamily="2" charset="2"/>
              <a:buChar char="ü"/>
            </a:pP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44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125113" cy="360040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</a:rPr>
              <a:t>Рекомендації сторонам конфлікту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20688"/>
            <a:ext cx="8280920" cy="59046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19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Рекомендації для Марокко</a:t>
            </a:r>
          </a:p>
          <a:p>
            <a:pPr algn="just">
              <a:buFont typeface="+mj-lt"/>
              <a:buAutoNum type="arabicPeriod"/>
            </a:pPr>
            <a:r>
              <a:rPr lang="uk-UA" sz="1900" b="1" dirty="0" smtClean="0">
                <a:solidFill>
                  <a:schemeClr val="bg1"/>
                </a:solidFill>
              </a:rPr>
              <a:t>Поширювати інформацію про «план автономії» серед населення </a:t>
            </a:r>
            <a:r>
              <a:rPr lang="uk-UA" sz="1900" dirty="0" smtClean="0">
                <a:solidFill>
                  <a:schemeClr val="bg1"/>
                </a:solidFill>
              </a:rPr>
              <a:t>Західної Сахари та в лагерях для біженців.</a:t>
            </a:r>
          </a:p>
          <a:p>
            <a:pPr algn="just">
              <a:buFont typeface="+mj-lt"/>
              <a:buAutoNum type="arabicPeriod"/>
            </a:pPr>
            <a:r>
              <a:rPr lang="uk-UA" sz="1900" b="1" dirty="0" smtClean="0">
                <a:solidFill>
                  <a:schemeClr val="bg1"/>
                </a:solidFill>
              </a:rPr>
              <a:t>Налагоджувати контакти з сахарською молоддю</a:t>
            </a:r>
            <a:r>
              <a:rPr lang="uk-UA" sz="1900" dirty="0" smtClean="0">
                <a:solidFill>
                  <a:schemeClr val="bg1"/>
                </a:solidFill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uk-UA" sz="1900" b="1" dirty="0" smtClean="0">
                <a:solidFill>
                  <a:schemeClr val="bg1"/>
                </a:solidFill>
              </a:rPr>
              <a:t>Збільшити фінансування програм регіонального розвитку Південних Провінцій.</a:t>
            </a:r>
          </a:p>
          <a:p>
            <a:pPr algn="just">
              <a:buFont typeface="+mj-lt"/>
              <a:buAutoNum type="arabicPeriod"/>
            </a:pPr>
            <a:r>
              <a:rPr lang="uk-UA" sz="1900" b="1" dirty="0" smtClean="0">
                <a:solidFill>
                  <a:schemeClr val="bg1"/>
                </a:solidFill>
              </a:rPr>
              <a:t>Приступити де-факто до реалізації «плану автономії»</a:t>
            </a:r>
            <a:r>
              <a:rPr lang="uk-UA" sz="1900" dirty="0" smtClean="0">
                <a:solidFill>
                  <a:schemeClr val="bg1"/>
                </a:solidFill>
              </a:rPr>
              <a:t>.</a:t>
            </a:r>
          </a:p>
          <a:p>
            <a:pPr lvl="0" algn="just">
              <a:buClr>
                <a:srgbClr val="FEDD78"/>
              </a:buClr>
              <a:buFont typeface="+mj-lt"/>
              <a:buAutoNum type="arabicPeriod"/>
            </a:pPr>
            <a:r>
              <a:rPr lang="uk-UA" sz="1900" b="1" dirty="0">
                <a:solidFill>
                  <a:prstClr val="black"/>
                </a:solidFill>
              </a:rPr>
              <a:t>Продовжити нормалізацію відносин з Алжиром. </a:t>
            </a:r>
            <a:endParaRPr lang="uk-UA" sz="1900" b="1" dirty="0" smtClean="0">
              <a:solidFill>
                <a:schemeClr val="bg1"/>
              </a:solidFill>
            </a:endParaRPr>
          </a:p>
          <a:p>
            <a:pPr algn="just">
              <a:buFont typeface="+mj-lt"/>
              <a:buAutoNum type="arabicPeriod"/>
            </a:pPr>
            <a:r>
              <a:rPr lang="uk-UA" sz="1900" b="1" dirty="0" smtClean="0">
                <a:solidFill>
                  <a:schemeClr val="bg1"/>
                </a:solidFill>
              </a:rPr>
              <a:t>Забезпечити підтримку «плану автономії» іншими африканськими країнами.</a:t>
            </a:r>
          </a:p>
          <a:p>
            <a:pPr algn="just">
              <a:buFont typeface="+mj-lt"/>
              <a:buAutoNum type="arabicPeriod"/>
            </a:pPr>
            <a:r>
              <a:rPr lang="uk-UA" sz="1900" b="1" dirty="0" smtClean="0">
                <a:solidFill>
                  <a:schemeClr val="bg1"/>
                </a:solidFill>
              </a:rPr>
              <a:t>Продовжувати стратегію по збільшенню ролі Марокко на континенті.</a:t>
            </a:r>
          </a:p>
          <a:p>
            <a:pPr algn="just">
              <a:buFont typeface="+mj-lt"/>
              <a:buAutoNum type="arabicPeriod"/>
            </a:pPr>
            <a:r>
              <a:rPr lang="uk-UA" sz="1900" b="1" dirty="0" smtClean="0">
                <a:solidFill>
                  <a:schemeClr val="bg1"/>
                </a:solidFill>
              </a:rPr>
              <a:t>Переконати Росію активно підтримувати «план автономії».</a:t>
            </a:r>
          </a:p>
        </p:txBody>
      </p:sp>
    </p:spTree>
    <p:extLst>
      <p:ext uri="{BB962C8B-B14F-4D97-AF65-F5344CB8AC3E}">
        <p14:creationId xmlns:p14="http://schemas.microsoft.com/office/powerpoint/2010/main" val="291606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8136904" cy="619268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Рекомендації Фронту ПОЛІСАРІО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000" b="1" dirty="0" smtClean="0">
                <a:solidFill>
                  <a:schemeClr val="bg1"/>
                </a:solidFill>
              </a:rPr>
              <a:t>Відмовитись від повернення до збройної боротьби </a:t>
            </a:r>
            <a:r>
              <a:rPr lang="uk-UA" sz="2000" dirty="0" smtClean="0">
                <a:solidFill>
                  <a:schemeClr val="bg1"/>
                </a:solidFill>
              </a:rPr>
              <a:t>та досягати права народа Західної Сахари на самовизначення в правовому полі.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000" dirty="0" smtClean="0">
                <a:solidFill>
                  <a:schemeClr val="bg1"/>
                </a:solidFill>
              </a:rPr>
              <a:t>Розглядати </a:t>
            </a:r>
            <a:r>
              <a:rPr lang="uk-UA" sz="2000" b="1" dirty="0" smtClean="0">
                <a:solidFill>
                  <a:schemeClr val="bg1"/>
                </a:solidFill>
              </a:rPr>
              <a:t>інші варіанти самовизначення</a:t>
            </a:r>
            <a:r>
              <a:rPr lang="uk-UA" sz="2000" dirty="0" smtClean="0">
                <a:solidFill>
                  <a:schemeClr val="bg1"/>
                </a:solidFill>
              </a:rPr>
              <a:t>, окрім незалежності.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000" b="1" dirty="0" smtClean="0">
                <a:solidFill>
                  <a:schemeClr val="bg1"/>
                </a:solidFill>
              </a:rPr>
              <a:t>Налагоджувати контакти з марокканськими правозахисниими організаціями </a:t>
            </a:r>
            <a:r>
              <a:rPr lang="uk-UA" sz="2000" dirty="0" smtClean="0">
                <a:solidFill>
                  <a:schemeClr val="bg1"/>
                </a:solidFill>
              </a:rPr>
              <a:t>(наприклад, Марокканська асоціація з прав людини) </a:t>
            </a:r>
            <a:r>
              <a:rPr lang="uk-UA" sz="2000" b="1" dirty="0" smtClean="0">
                <a:solidFill>
                  <a:schemeClr val="bg1"/>
                </a:solidFill>
              </a:rPr>
              <a:t>та полічтиними партіями.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000" dirty="0" smtClean="0">
                <a:solidFill>
                  <a:schemeClr val="bg1"/>
                </a:solidFill>
              </a:rPr>
              <a:t>Розробляти </a:t>
            </a:r>
            <a:r>
              <a:rPr lang="uk-UA" sz="2000" b="1" dirty="0" smtClean="0">
                <a:solidFill>
                  <a:schemeClr val="bg1"/>
                </a:solidFill>
              </a:rPr>
              <a:t>програми розвитку Західної Сахари </a:t>
            </a:r>
            <a:r>
              <a:rPr lang="uk-UA" sz="2000" dirty="0" smtClean="0">
                <a:solidFill>
                  <a:schemeClr val="bg1"/>
                </a:solidFill>
              </a:rPr>
              <a:t>з метою вирішення соціально-економічних проблем.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000" b="1" dirty="0" smtClean="0">
                <a:solidFill>
                  <a:schemeClr val="bg1"/>
                </a:solidFill>
              </a:rPr>
              <a:t>Проводити вибори </a:t>
            </a:r>
            <a:r>
              <a:rPr lang="uk-UA" sz="2000" dirty="0" smtClean="0">
                <a:solidFill>
                  <a:schemeClr val="bg1"/>
                </a:solidFill>
              </a:rPr>
              <a:t>на альтернативній основі на різні пости як у Фронті ПОЛІСАРІО, так і в САДР.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000" b="1" dirty="0" smtClean="0">
                <a:solidFill>
                  <a:schemeClr val="bg1"/>
                </a:solidFill>
              </a:rPr>
              <a:t>Забезпечити повний контроль територій </a:t>
            </a:r>
            <a:r>
              <a:rPr lang="uk-UA" sz="2000" dirty="0" smtClean="0">
                <a:solidFill>
                  <a:schemeClr val="bg1"/>
                </a:solidFill>
              </a:rPr>
              <a:t>(мінімізувати присутність кримінальних структур). 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55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Карина\Desktop\верблюд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49616" y="476672"/>
            <a:ext cx="66447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Дякуємо за увагу!</a:t>
            </a:r>
            <a:endParaRPr lang="ru-RU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571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125113" cy="619471"/>
          </a:xfrm>
        </p:spPr>
        <p:txBody>
          <a:bodyPr/>
          <a:lstStyle/>
          <a:p>
            <a:pPr algn="ctr"/>
            <a:r>
              <a:rPr lang="uk-UA" sz="2800" b="1" dirty="0" smtClean="0">
                <a:solidFill>
                  <a:schemeClr val="bg1"/>
                </a:solidFill>
              </a:rPr>
              <a:t>Слабкі строни плану </a:t>
            </a:r>
            <a:br>
              <a:rPr lang="uk-UA" sz="2800" b="1" dirty="0" smtClean="0">
                <a:solidFill>
                  <a:schemeClr val="bg1"/>
                </a:solidFill>
              </a:rPr>
            </a:br>
            <a:r>
              <a:rPr lang="uk-UA" sz="2800" b="1" dirty="0" smtClean="0">
                <a:solidFill>
                  <a:schemeClr val="bg1"/>
                </a:solidFill>
              </a:rPr>
              <a:t>врегулювання конфлікту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80920" cy="5112567"/>
          </a:xfrm>
        </p:spPr>
        <p:txBody>
          <a:bodyPr>
            <a:normAutofit/>
          </a:bodyPr>
          <a:lstStyle/>
          <a:p>
            <a:pPr algn="just">
              <a:buFont typeface="+mj-lt"/>
              <a:buAutoNum type="arabicPeriod"/>
            </a:pPr>
            <a:r>
              <a:rPr lang="uk-UA" sz="2200" dirty="0" smtClean="0">
                <a:solidFill>
                  <a:schemeClr val="bg1"/>
                </a:solidFill>
              </a:rPr>
              <a:t>План </a:t>
            </a:r>
            <a:r>
              <a:rPr lang="uk-UA" sz="2200" b="1" dirty="0" smtClean="0">
                <a:solidFill>
                  <a:schemeClr val="bg1"/>
                </a:solidFill>
              </a:rPr>
              <a:t>порушує принцип МП «право націй на самовизначення».</a:t>
            </a:r>
          </a:p>
          <a:p>
            <a:pPr algn="just">
              <a:buFont typeface="+mj-lt"/>
              <a:buAutoNum type="arabicPeriod"/>
            </a:pPr>
            <a:r>
              <a:rPr lang="uk-UA" sz="2200" dirty="0" smtClean="0">
                <a:solidFill>
                  <a:schemeClr val="bg1"/>
                </a:solidFill>
              </a:rPr>
              <a:t>План </a:t>
            </a:r>
            <a:r>
              <a:rPr lang="uk-UA" sz="2200" b="1" dirty="0" smtClean="0">
                <a:solidFill>
                  <a:schemeClr val="bg1"/>
                </a:solidFill>
              </a:rPr>
              <a:t>легітимізує </a:t>
            </a:r>
            <a:r>
              <a:rPr lang="uk-UA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агресію Марокко.</a:t>
            </a:r>
          </a:p>
          <a:p>
            <a:pPr algn="just">
              <a:buFont typeface="+mj-lt"/>
              <a:buAutoNum type="arabicPeriod"/>
            </a:pPr>
            <a:r>
              <a:rPr lang="uk-UA" sz="2200" dirty="0" smtClean="0">
                <a:solidFill>
                  <a:schemeClr val="bg1"/>
                </a:solidFill>
              </a:rPr>
              <a:t>Ймовірно </a:t>
            </a:r>
            <a:r>
              <a:rPr lang="uk-UA" sz="2200" b="1" dirty="0" smtClean="0">
                <a:solidFill>
                  <a:schemeClr val="bg1"/>
                </a:solidFill>
              </a:rPr>
              <a:t>не всі члени РБ ООН підтримують такий </a:t>
            </a:r>
            <a:r>
              <a:rPr lang="uk-UA" sz="2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«силовий» варіант </a:t>
            </a:r>
            <a:r>
              <a:rPr lang="uk-UA" sz="2200" b="1" dirty="0" smtClean="0">
                <a:solidFill>
                  <a:schemeClr val="bg1"/>
                </a:solidFill>
              </a:rPr>
              <a:t>вирішення конфлікту.</a:t>
            </a:r>
            <a:r>
              <a:rPr lang="uk-UA" sz="2200" dirty="0" smtClean="0">
                <a:solidFill>
                  <a:schemeClr val="bg1"/>
                </a:solidFill>
              </a:rPr>
              <a:t> </a:t>
            </a:r>
          </a:p>
          <a:p>
            <a:pPr marL="0" indent="0" algn="just">
              <a:buNone/>
            </a:pPr>
            <a:r>
              <a:rPr lang="uk-UA" sz="2200" dirty="0" smtClean="0">
                <a:solidFill>
                  <a:schemeClr val="bg1"/>
                </a:solidFill>
              </a:rPr>
              <a:t>Складом РБ ООН </a:t>
            </a:r>
            <a:r>
              <a:rPr lang="uk-UA" sz="2200" b="1" dirty="0" smtClean="0">
                <a:solidFill>
                  <a:schemeClr val="bg1"/>
                </a:solidFill>
              </a:rPr>
              <a:t>на 2011 р.</a:t>
            </a:r>
            <a:r>
              <a:rPr lang="uk-UA" sz="2200" dirty="0" smtClean="0">
                <a:solidFill>
                  <a:schemeClr val="bg1"/>
                </a:solidFill>
              </a:rPr>
              <a:t> план врегулювання конфлікту можливо підтримає </a:t>
            </a:r>
            <a:r>
              <a:rPr lang="uk-UA" sz="2200" b="1" dirty="0" smtClean="0">
                <a:solidFill>
                  <a:schemeClr val="bg1"/>
                </a:solidFill>
              </a:rPr>
              <a:t>8 з 15 членів </a:t>
            </a:r>
            <a:r>
              <a:rPr lang="uk-UA" sz="2200" dirty="0" smtClean="0">
                <a:solidFill>
                  <a:schemeClr val="bg1"/>
                </a:solidFill>
              </a:rPr>
              <a:t>(в т.ч. США, Франція, Велика Британія, Китай).</a:t>
            </a:r>
          </a:p>
          <a:p>
            <a:pPr marL="0" indent="0" algn="just">
              <a:buNone/>
            </a:pPr>
            <a:r>
              <a:rPr lang="uk-UA" sz="2200" dirty="0" smtClean="0">
                <a:solidFill>
                  <a:schemeClr val="bg1"/>
                </a:solidFill>
              </a:rPr>
              <a:t>Складом РБ ООН </a:t>
            </a:r>
            <a:r>
              <a:rPr lang="uk-UA" sz="2200" b="1" dirty="0" smtClean="0">
                <a:solidFill>
                  <a:schemeClr val="bg1"/>
                </a:solidFill>
              </a:rPr>
              <a:t>на 2012 р. </a:t>
            </a:r>
            <a:r>
              <a:rPr lang="uk-UA" sz="2200" dirty="0" smtClean="0">
                <a:solidFill>
                  <a:schemeClr val="bg1"/>
                </a:solidFill>
              </a:rPr>
              <a:t>– </a:t>
            </a:r>
            <a:r>
              <a:rPr lang="uk-UA" sz="2200" b="1" dirty="0" smtClean="0">
                <a:solidFill>
                  <a:schemeClr val="bg1"/>
                </a:solidFill>
              </a:rPr>
              <a:t>6 з 15 членів </a:t>
            </a:r>
            <a:r>
              <a:rPr lang="uk-UA" sz="2200" dirty="0" smtClean="0">
                <a:solidFill>
                  <a:schemeClr val="bg1"/>
                </a:solidFill>
              </a:rPr>
              <a:t>(в 2012 р. Марокко – непостійний член РБ ООН).</a:t>
            </a:r>
          </a:p>
        </p:txBody>
      </p:sp>
    </p:spTree>
    <p:extLst>
      <p:ext uri="{BB962C8B-B14F-4D97-AF65-F5344CB8AC3E}">
        <p14:creationId xmlns:p14="http://schemas.microsoft.com/office/powerpoint/2010/main" val="390445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TC101972873[[fn=Лето]]</Template>
  <TotalTime>1660</TotalTime>
  <Words>2124</Words>
  <Application>Microsoft Office PowerPoint</Application>
  <PresentationFormat>Экран (4:3)</PresentationFormat>
  <Paragraphs>284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Summer</vt:lpstr>
      <vt:lpstr>Презентация PowerPoint</vt:lpstr>
      <vt:lpstr>ПЛАН</vt:lpstr>
      <vt:lpstr>Мета дослідження конфлікту</vt:lpstr>
      <vt:lpstr>Причини конфлікту</vt:lpstr>
      <vt:lpstr>Презентация PowerPoint</vt:lpstr>
      <vt:lpstr>Суб’єкти конфлікту та їхні мотиви</vt:lpstr>
      <vt:lpstr>Зацікавлені сторони конфлікту</vt:lpstr>
      <vt:lpstr>Об’єктне поле конфлікту</vt:lpstr>
      <vt:lpstr>Фази конфлікту</vt:lpstr>
      <vt:lpstr>Схема розвитку конфлікту</vt:lpstr>
      <vt:lpstr>Схема співвідношення сил  (в т.ч. контроль території)</vt:lpstr>
      <vt:lpstr>Процес мирного врегулювання конфлікту</vt:lpstr>
      <vt:lpstr> План мирного  врегулювання ООН (1988)  </vt:lpstr>
      <vt:lpstr>Х’юстонські домовленості (1997)</vt:lpstr>
      <vt:lpstr>Рамкові домовленості щодо статусу Західної Сахари або План Бейкера І (2001)</vt:lpstr>
      <vt:lpstr>Презентация PowerPoint</vt:lpstr>
      <vt:lpstr>План Бейкера ІІ (2003)</vt:lpstr>
      <vt:lpstr>Політичне врегулювання</vt:lpstr>
      <vt:lpstr>Переговори в Манхассеті (2007-2011)</vt:lpstr>
      <vt:lpstr>Ван Вальсюм: «Незалежність Західної Сахари не є реалістичною»</vt:lpstr>
      <vt:lpstr>Врегулювання західносахарського конфлікту в нових умовах</vt:lpstr>
      <vt:lpstr>Презентация PowerPoint</vt:lpstr>
      <vt:lpstr>Підхід до врегулювання  конфлікту в нових умовах</vt:lpstr>
      <vt:lpstr>ПЛАН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Чому визнання суверенітету  Марокко над Західною Сахарою  є потенційно можливим?</vt:lpstr>
      <vt:lpstr>Презентация PowerPoint</vt:lpstr>
      <vt:lpstr>Рекомендації сторонам конфлікту</vt:lpstr>
      <vt:lpstr>Презентация PowerPoint</vt:lpstr>
      <vt:lpstr>Презентация PowerPoint</vt:lpstr>
      <vt:lpstr>Слабкі строни плану  врегулювання конфлікту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Карина</dc:creator>
  <cp:lastModifiedBy>User</cp:lastModifiedBy>
  <cp:revision>138</cp:revision>
  <dcterms:created xsi:type="dcterms:W3CDTF">2011-11-06T17:27:59Z</dcterms:created>
  <dcterms:modified xsi:type="dcterms:W3CDTF">2011-11-27T14:00:47Z</dcterms:modified>
</cp:coreProperties>
</file>