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gif" ContentType="image/gif"/>
  <Override PartName="/ppt/diagrams/data3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19" r:id="rId1"/>
  </p:sldMasterIdLst>
  <p:notesMasterIdLst>
    <p:notesMasterId r:id="rId3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8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9" r:id="rId33"/>
    <p:sldId id="286" r:id="rId34"/>
    <p:sldId id="287" r:id="rId3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170" autoAdjust="0"/>
    <p:restoredTop sz="88650" autoAdjust="0"/>
  </p:normalViewPr>
  <p:slideViewPr>
    <p:cSldViewPr snapToGrid="0" snapToObjects="1">
      <p:cViewPr varScale="1">
        <p:scale>
          <a:sx n="70" d="100"/>
          <a:sy n="70" d="100"/>
        </p:scale>
        <p:origin x="-114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uk-UA"/>
  <c:style val="8"/>
  <c:chart>
    <c:plotArea>
      <c:layout>
        <c:manualLayout>
          <c:layoutTarget val="inner"/>
          <c:xMode val="edge"/>
          <c:yMode val="edge"/>
          <c:x val="0.15478672207382008"/>
          <c:y val="3.8712925850403111E-2"/>
          <c:w val="0.4636917200922"/>
          <c:h val="0.82942051326397548"/>
        </c:manualLayout>
      </c:layout>
      <c:bubbleChart>
        <c:ser>
          <c:idx val="0"/>
          <c:order val="0"/>
          <c:tx>
            <c:strRef>
              <c:f>Sheet1!$B$1</c:f>
              <c:strCache>
                <c:ptCount val="1"/>
                <c:pt idx="0">
                  <c:v>Приріст ВВП 2008</c:v>
                </c:pt>
              </c:strCache>
            </c:strRef>
          </c:tx>
          <c:xVal>
            <c:strRef>
              <c:f>Sheet1!$A$2:$A$5</c:f>
              <c:strCache>
                <c:ptCount val="1"/>
                <c:pt idx="0">
                  <c:v>Приріст ВВП Сирії</c:v>
                </c:pt>
              </c:strCache>
            </c:strRef>
          </c:xVal>
          <c:yVal>
            <c:numRef>
              <c:f>Sheet1!$B$2:$B$5</c:f>
              <c:numCache>
                <c:formatCode>General</c:formatCode>
                <c:ptCount val="4"/>
                <c:pt idx="0">
                  <c:v>4.5</c:v>
                </c:pt>
              </c:numCache>
            </c:numRef>
          </c:yVal>
          <c:bubbleSize>
            <c:numLit>
              <c:formatCode>General</c:formatCode>
              <c:ptCount val="4"/>
              <c:pt idx="0">
                <c:v>1</c:v>
              </c:pt>
              <c:pt idx="1">
                <c:v>1</c:v>
              </c:pt>
              <c:pt idx="2">
                <c:v>1</c:v>
              </c:pt>
              <c:pt idx="3">
                <c:v>1</c:v>
              </c:pt>
            </c:numLit>
          </c:bubbleSize>
          <c:bubble3D val="1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2009</c:v>
                </c:pt>
              </c:strCache>
            </c:strRef>
          </c:tx>
          <c:xVal>
            <c:strRef>
              <c:f>Sheet1!$A$2:$A$5</c:f>
              <c:strCache>
                <c:ptCount val="1"/>
                <c:pt idx="0">
                  <c:v>Приріст ВВП Сирії</c:v>
                </c:pt>
              </c:strCache>
            </c:strRef>
          </c:xVal>
          <c:yVal>
            <c:numRef>
              <c:f>Sheet1!$C$2:$C$5</c:f>
              <c:numCache>
                <c:formatCode>General</c:formatCode>
                <c:ptCount val="4"/>
                <c:pt idx="0">
                  <c:v>6</c:v>
                </c:pt>
              </c:numCache>
            </c:numRef>
          </c:yVal>
          <c:bubbleSize>
            <c:numLit>
              <c:formatCode>General</c:formatCode>
              <c:ptCount val="4"/>
              <c:pt idx="0">
                <c:v>1</c:v>
              </c:pt>
              <c:pt idx="1">
                <c:v>1</c:v>
              </c:pt>
              <c:pt idx="2">
                <c:v>1</c:v>
              </c:pt>
              <c:pt idx="3">
                <c:v>1</c:v>
              </c:pt>
            </c:numLit>
          </c:bubbleSize>
          <c:bubble3D val="1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2010</c:v>
                </c:pt>
              </c:strCache>
            </c:strRef>
          </c:tx>
          <c:xVal>
            <c:strRef>
              <c:f>Sheet1!$A$2:$A$5</c:f>
              <c:strCache>
                <c:ptCount val="1"/>
                <c:pt idx="0">
                  <c:v>Приріст ВВП Сирії</c:v>
                </c:pt>
              </c:strCache>
            </c:strRef>
          </c:xVal>
          <c:yVal>
            <c:numRef>
              <c:f>Sheet1!$D$2:$D$5</c:f>
              <c:numCache>
                <c:formatCode>General</c:formatCode>
                <c:ptCount val="4"/>
                <c:pt idx="0">
                  <c:v>3.2</c:v>
                </c:pt>
              </c:numCache>
            </c:numRef>
          </c:yVal>
          <c:bubbleSize>
            <c:numLit>
              <c:formatCode>General</c:formatCode>
              <c:ptCount val="4"/>
              <c:pt idx="0">
                <c:v>1</c:v>
              </c:pt>
              <c:pt idx="1">
                <c:v>1</c:v>
              </c:pt>
              <c:pt idx="2">
                <c:v>1</c:v>
              </c:pt>
              <c:pt idx="3">
                <c:v>1</c:v>
              </c:pt>
            </c:numLit>
          </c:bubbleSize>
          <c:bubble3D val="1"/>
        </c:ser>
        <c:bubbleScale val="100"/>
        <c:axId val="53315072"/>
        <c:axId val="53316608"/>
      </c:bubbleChart>
      <c:valAx>
        <c:axId val="5331507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lang="en-US"/>
            </a:pPr>
            <a:endParaRPr lang="uk-UA"/>
          </a:p>
        </c:txPr>
        <c:crossAx val="53316608"/>
        <c:crosses val="autoZero"/>
        <c:crossBetween val="midCat"/>
      </c:valAx>
      <c:valAx>
        <c:axId val="5331660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en-US"/>
            </a:pPr>
            <a:endParaRPr lang="uk-UA"/>
          </a:p>
        </c:txPr>
        <c:crossAx val="53315072"/>
        <c:crosses val="autoZero"/>
        <c:crossBetween val="midCat"/>
      </c:valAx>
    </c:plotArea>
    <c:legend>
      <c:legendPos val="r"/>
      <c:layout/>
      <c:txPr>
        <a:bodyPr/>
        <a:lstStyle/>
        <a:p>
          <a:pPr>
            <a:defRPr lang="en-US"/>
          </a:pPr>
          <a:endParaRPr lang="uk-UA"/>
        </a:p>
      </c:txPr>
    </c:legend>
    <c:plotVisOnly val="1"/>
  </c:chart>
  <c:txPr>
    <a:bodyPr/>
    <a:lstStyle/>
    <a:p>
      <a:pPr>
        <a:defRPr sz="1800"/>
      </a:pPr>
      <a:endParaRPr lang="uk-UA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1D93F5-A1DE-2843-A58F-7C8067FBA90D}" type="doc">
      <dgm:prSet loTypeId="urn:microsoft.com/office/officeart/2005/8/layout/cycle8" loCatId="cycle" qsTypeId="urn:microsoft.com/office/officeart/2005/8/quickstyle/3D9" qsCatId="3D" csTypeId="urn:microsoft.com/office/officeart/2005/8/colors/accent2_5" csCatId="accent2" phldr="1"/>
      <dgm:spPr/>
      <dgm:t>
        <a:bodyPr/>
        <a:lstStyle/>
        <a:p>
          <a:endParaRPr lang="en-US"/>
        </a:p>
      </dgm:t>
    </dgm:pt>
    <dgm:pt modelId="{EBF5D7D4-DBA0-2A43-BEB8-4973189064B6}">
      <dgm:prSet custT="1"/>
      <dgm:spPr/>
      <dgm:t>
        <a:bodyPr/>
        <a:lstStyle/>
        <a:p>
          <a:pPr rtl="0"/>
          <a:r>
            <a:rPr lang="en-US" sz="2400" dirty="0" err="1" smtClean="0">
              <a:latin typeface="Lucida Grande CY"/>
              <a:cs typeface="Lucida Grande CY"/>
            </a:rPr>
            <a:t>Політи</a:t>
          </a:r>
          <a:r>
            <a:rPr lang="uk-UA" sz="2400" dirty="0" smtClean="0">
              <a:latin typeface="Lucida Grande CY"/>
              <a:cs typeface="Lucida Grande CY"/>
            </a:rPr>
            <a:t>-</a:t>
          </a:r>
          <a:r>
            <a:rPr lang="en-US" sz="2400" dirty="0" err="1" smtClean="0">
              <a:latin typeface="Lucida Grande CY"/>
              <a:cs typeface="Lucida Grande CY"/>
            </a:rPr>
            <a:t>чні</a:t>
          </a:r>
          <a:endParaRPr lang="en-US" sz="2400" dirty="0">
            <a:latin typeface="Lucida Grande CY"/>
            <a:cs typeface="Lucida Grande CY"/>
          </a:endParaRPr>
        </a:p>
      </dgm:t>
    </dgm:pt>
    <dgm:pt modelId="{9D859AD0-2874-9E4C-8C64-B2DF2DDA0EC4}" type="parTrans" cxnId="{A1D9C0F3-2203-8548-9EF9-9591D6067364}">
      <dgm:prSet/>
      <dgm:spPr/>
      <dgm:t>
        <a:bodyPr/>
        <a:lstStyle/>
        <a:p>
          <a:endParaRPr lang="en-US"/>
        </a:p>
      </dgm:t>
    </dgm:pt>
    <dgm:pt modelId="{678E4629-C3C0-ED4A-99EB-5CE3F462998D}" type="sibTrans" cxnId="{A1D9C0F3-2203-8548-9EF9-9591D6067364}">
      <dgm:prSet/>
      <dgm:spPr/>
      <dgm:t>
        <a:bodyPr/>
        <a:lstStyle/>
        <a:p>
          <a:endParaRPr lang="en-US"/>
        </a:p>
      </dgm:t>
    </dgm:pt>
    <dgm:pt modelId="{53957A01-858D-8E40-8954-23AF075F6EDF}">
      <dgm:prSet custT="1"/>
      <dgm:spPr/>
      <dgm:t>
        <a:bodyPr/>
        <a:lstStyle/>
        <a:p>
          <a:pPr rtl="0"/>
          <a:r>
            <a:rPr lang="en-US" sz="2400" dirty="0" err="1" smtClean="0">
              <a:latin typeface="Lucida Grande CY"/>
              <a:cs typeface="Lucida Grande CY"/>
            </a:rPr>
            <a:t>Релігійні</a:t>
          </a:r>
          <a:endParaRPr lang="en-US" sz="2400" dirty="0">
            <a:latin typeface="Lucida Grande CY"/>
            <a:cs typeface="Lucida Grande CY"/>
          </a:endParaRPr>
        </a:p>
      </dgm:t>
    </dgm:pt>
    <dgm:pt modelId="{FB3ECBBA-873B-C043-A8B9-7558F159A72C}" type="parTrans" cxnId="{3A4A1275-130E-2F44-A7E5-72C1F9C1B453}">
      <dgm:prSet/>
      <dgm:spPr/>
      <dgm:t>
        <a:bodyPr/>
        <a:lstStyle/>
        <a:p>
          <a:endParaRPr lang="en-US"/>
        </a:p>
      </dgm:t>
    </dgm:pt>
    <dgm:pt modelId="{62BC416B-F97A-BF43-A36A-DF9733004E6B}" type="sibTrans" cxnId="{3A4A1275-130E-2F44-A7E5-72C1F9C1B453}">
      <dgm:prSet/>
      <dgm:spPr/>
      <dgm:t>
        <a:bodyPr/>
        <a:lstStyle/>
        <a:p>
          <a:endParaRPr lang="en-US"/>
        </a:p>
      </dgm:t>
    </dgm:pt>
    <dgm:pt modelId="{A5E03CA5-584E-9541-9CB6-FCB4F6EA923B}">
      <dgm:prSet custT="1"/>
      <dgm:spPr/>
      <dgm:t>
        <a:bodyPr/>
        <a:lstStyle/>
        <a:p>
          <a:pPr rtl="0"/>
          <a:r>
            <a:rPr lang="uk-UA" sz="2400" dirty="0" smtClean="0">
              <a:latin typeface="Lucida Grande CY"/>
              <a:cs typeface="Lucida Grande CY"/>
            </a:rPr>
            <a:t>Соціально-еконо-мічні</a:t>
          </a:r>
          <a:endParaRPr lang="en-US" sz="2400" dirty="0">
            <a:latin typeface="Lucida Grande CY"/>
            <a:cs typeface="Lucida Grande CY"/>
          </a:endParaRPr>
        </a:p>
      </dgm:t>
    </dgm:pt>
    <dgm:pt modelId="{B96F9818-7810-BA43-889B-1299CC75D0C9}" type="parTrans" cxnId="{D162FDFD-D254-DB43-8A62-E597911B873A}">
      <dgm:prSet/>
      <dgm:spPr/>
      <dgm:t>
        <a:bodyPr/>
        <a:lstStyle/>
        <a:p>
          <a:endParaRPr lang="en-US"/>
        </a:p>
      </dgm:t>
    </dgm:pt>
    <dgm:pt modelId="{9221E4B0-8901-2243-995D-3C24CA153FE1}" type="sibTrans" cxnId="{D162FDFD-D254-DB43-8A62-E597911B873A}">
      <dgm:prSet/>
      <dgm:spPr/>
      <dgm:t>
        <a:bodyPr/>
        <a:lstStyle/>
        <a:p>
          <a:endParaRPr lang="en-US"/>
        </a:p>
      </dgm:t>
    </dgm:pt>
    <dgm:pt modelId="{E61F199D-8D62-EC4F-A637-76077ABF360C}" type="pres">
      <dgm:prSet presAssocID="{B81D93F5-A1DE-2843-A58F-7C8067FBA90D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379F0F3-0E7F-7F4B-8C70-025FD2A15F7A}" type="pres">
      <dgm:prSet presAssocID="{B81D93F5-A1DE-2843-A58F-7C8067FBA90D}" presName="wedge1" presStyleLbl="node1" presStyleIdx="0" presStyleCnt="3" custLinFactNeighborX="11797" custLinFactNeighborY="-7738"/>
      <dgm:spPr/>
      <dgm:t>
        <a:bodyPr/>
        <a:lstStyle/>
        <a:p>
          <a:endParaRPr lang="en-US"/>
        </a:p>
      </dgm:t>
    </dgm:pt>
    <dgm:pt modelId="{E961B287-8C95-B942-82A0-12B367A48416}" type="pres">
      <dgm:prSet presAssocID="{B81D93F5-A1DE-2843-A58F-7C8067FBA90D}" presName="dummy1a" presStyleCnt="0"/>
      <dgm:spPr/>
    </dgm:pt>
    <dgm:pt modelId="{06AF2147-605A-2B49-9D43-80A726F28E2B}" type="pres">
      <dgm:prSet presAssocID="{B81D93F5-A1DE-2843-A58F-7C8067FBA90D}" presName="dummy1b" presStyleCnt="0"/>
      <dgm:spPr/>
    </dgm:pt>
    <dgm:pt modelId="{B9E213A9-A1D8-644B-93D9-B73ECAD78CE8}" type="pres">
      <dgm:prSet presAssocID="{B81D93F5-A1DE-2843-A58F-7C8067FBA90D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39D191-9F4D-BF44-849F-9B760764E455}" type="pres">
      <dgm:prSet presAssocID="{B81D93F5-A1DE-2843-A58F-7C8067FBA90D}" presName="wedge2" presStyleLbl="node1" presStyleIdx="1" presStyleCnt="3" custLinFactNeighborX="12741" custLinFactNeighborY="7738"/>
      <dgm:spPr/>
      <dgm:t>
        <a:bodyPr/>
        <a:lstStyle/>
        <a:p>
          <a:endParaRPr lang="en-US"/>
        </a:p>
      </dgm:t>
    </dgm:pt>
    <dgm:pt modelId="{118954BE-AF54-E84C-B48F-F92D78A0A03C}" type="pres">
      <dgm:prSet presAssocID="{B81D93F5-A1DE-2843-A58F-7C8067FBA90D}" presName="dummy2a" presStyleCnt="0"/>
      <dgm:spPr/>
    </dgm:pt>
    <dgm:pt modelId="{C5F47FBB-8845-374A-B777-14F416506623}" type="pres">
      <dgm:prSet presAssocID="{B81D93F5-A1DE-2843-A58F-7C8067FBA90D}" presName="dummy2b" presStyleCnt="0"/>
      <dgm:spPr/>
    </dgm:pt>
    <dgm:pt modelId="{379D3B40-ED1D-9B46-BEC3-DED56F71C51B}" type="pres">
      <dgm:prSet presAssocID="{B81D93F5-A1DE-2843-A58F-7C8067FBA90D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2A7128-BDDD-AC4A-9AC4-FD551A8D2424}" type="pres">
      <dgm:prSet presAssocID="{B81D93F5-A1DE-2843-A58F-7C8067FBA90D}" presName="wedge3" presStyleLbl="node1" presStyleIdx="2" presStyleCnt="3"/>
      <dgm:spPr/>
      <dgm:t>
        <a:bodyPr/>
        <a:lstStyle/>
        <a:p>
          <a:endParaRPr lang="en-US"/>
        </a:p>
      </dgm:t>
    </dgm:pt>
    <dgm:pt modelId="{462BDD27-C478-384D-B06D-EE8D9A1E92C0}" type="pres">
      <dgm:prSet presAssocID="{B81D93F5-A1DE-2843-A58F-7C8067FBA90D}" presName="dummy3a" presStyleCnt="0"/>
      <dgm:spPr/>
    </dgm:pt>
    <dgm:pt modelId="{FDF026F9-0976-B64E-ACD0-0EF9C455389B}" type="pres">
      <dgm:prSet presAssocID="{B81D93F5-A1DE-2843-A58F-7C8067FBA90D}" presName="dummy3b" presStyleCnt="0"/>
      <dgm:spPr/>
    </dgm:pt>
    <dgm:pt modelId="{BCA866B5-3A1D-A54F-B9DC-0F9A73DD1251}" type="pres">
      <dgm:prSet presAssocID="{B81D93F5-A1DE-2843-A58F-7C8067FBA90D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F6E24AA-CACF-D145-869E-5CBE404C0E82}" type="pres">
      <dgm:prSet presAssocID="{678E4629-C3C0-ED4A-99EB-5CE3F462998D}" presName="arrowWedge1" presStyleLbl="fgSibTrans2D1" presStyleIdx="0" presStyleCnt="3"/>
      <dgm:spPr/>
    </dgm:pt>
    <dgm:pt modelId="{FA98C0A9-2DC6-4845-8477-E91F7D666EA1}" type="pres">
      <dgm:prSet presAssocID="{62BC416B-F97A-BF43-A36A-DF9733004E6B}" presName="arrowWedge2" presStyleLbl="fgSibTrans2D1" presStyleIdx="1" presStyleCnt="3"/>
      <dgm:spPr/>
    </dgm:pt>
    <dgm:pt modelId="{F407F7E3-7690-3E47-95A8-5D54CC81A128}" type="pres">
      <dgm:prSet presAssocID="{9221E4B0-8901-2243-995D-3C24CA153FE1}" presName="arrowWedge3" presStyleLbl="fgSibTrans2D1" presStyleIdx="2" presStyleCnt="3"/>
      <dgm:spPr/>
    </dgm:pt>
  </dgm:ptLst>
  <dgm:cxnLst>
    <dgm:cxn modelId="{BA17BD31-9DC6-DA47-8A4A-3B5804279A27}" type="presOf" srcId="{EBF5D7D4-DBA0-2A43-BEB8-4973189064B6}" destId="{B9E213A9-A1D8-644B-93D9-B73ECAD78CE8}" srcOrd="1" destOrd="0" presId="urn:microsoft.com/office/officeart/2005/8/layout/cycle8"/>
    <dgm:cxn modelId="{00835785-F3E0-974E-B0F0-BC98DEA678B0}" type="presOf" srcId="{A5E03CA5-584E-9541-9CB6-FCB4F6EA923B}" destId="{BCA866B5-3A1D-A54F-B9DC-0F9A73DD1251}" srcOrd="1" destOrd="0" presId="urn:microsoft.com/office/officeart/2005/8/layout/cycle8"/>
    <dgm:cxn modelId="{B77462D8-8143-EE40-A282-D405529D1011}" type="presOf" srcId="{A5E03CA5-584E-9541-9CB6-FCB4F6EA923B}" destId="{3A2A7128-BDDD-AC4A-9AC4-FD551A8D2424}" srcOrd="0" destOrd="0" presId="urn:microsoft.com/office/officeart/2005/8/layout/cycle8"/>
    <dgm:cxn modelId="{3A4A1275-130E-2F44-A7E5-72C1F9C1B453}" srcId="{B81D93F5-A1DE-2843-A58F-7C8067FBA90D}" destId="{53957A01-858D-8E40-8954-23AF075F6EDF}" srcOrd="1" destOrd="0" parTransId="{FB3ECBBA-873B-C043-A8B9-7558F159A72C}" sibTransId="{62BC416B-F97A-BF43-A36A-DF9733004E6B}"/>
    <dgm:cxn modelId="{A1D9C0F3-2203-8548-9EF9-9591D6067364}" srcId="{B81D93F5-A1DE-2843-A58F-7C8067FBA90D}" destId="{EBF5D7D4-DBA0-2A43-BEB8-4973189064B6}" srcOrd="0" destOrd="0" parTransId="{9D859AD0-2874-9E4C-8C64-B2DF2DDA0EC4}" sibTransId="{678E4629-C3C0-ED4A-99EB-5CE3F462998D}"/>
    <dgm:cxn modelId="{246F7D0E-6682-7F4E-9062-E07F7004766B}" type="presOf" srcId="{B81D93F5-A1DE-2843-A58F-7C8067FBA90D}" destId="{E61F199D-8D62-EC4F-A637-76077ABF360C}" srcOrd="0" destOrd="0" presId="urn:microsoft.com/office/officeart/2005/8/layout/cycle8"/>
    <dgm:cxn modelId="{8851973B-C367-C547-B1C3-B0E08A06F599}" type="presOf" srcId="{53957A01-858D-8E40-8954-23AF075F6EDF}" destId="{8739D191-9F4D-BF44-849F-9B760764E455}" srcOrd="0" destOrd="0" presId="urn:microsoft.com/office/officeart/2005/8/layout/cycle8"/>
    <dgm:cxn modelId="{F2F0A8B2-1441-9644-AF67-4B14E9AF3F9B}" type="presOf" srcId="{EBF5D7D4-DBA0-2A43-BEB8-4973189064B6}" destId="{B379F0F3-0E7F-7F4B-8C70-025FD2A15F7A}" srcOrd="0" destOrd="0" presId="urn:microsoft.com/office/officeart/2005/8/layout/cycle8"/>
    <dgm:cxn modelId="{D162FDFD-D254-DB43-8A62-E597911B873A}" srcId="{B81D93F5-A1DE-2843-A58F-7C8067FBA90D}" destId="{A5E03CA5-584E-9541-9CB6-FCB4F6EA923B}" srcOrd="2" destOrd="0" parTransId="{B96F9818-7810-BA43-889B-1299CC75D0C9}" sibTransId="{9221E4B0-8901-2243-995D-3C24CA153FE1}"/>
    <dgm:cxn modelId="{2314F994-2181-7D4C-9ED1-6578F7F78826}" type="presOf" srcId="{53957A01-858D-8E40-8954-23AF075F6EDF}" destId="{379D3B40-ED1D-9B46-BEC3-DED56F71C51B}" srcOrd="1" destOrd="0" presId="urn:microsoft.com/office/officeart/2005/8/layout/cycle8"/>
    <dgm:cxn modelId="{7D666DAA-3B79-8E42-A312-7A79415173A1}" type="presParOf" srcId="{E61F199D-8D62-EC4F-A637-76077ABF360C}" destId="{B379F0F3-0E7F-7F4B-8C70-025FD2A15F7A}" srcOrd="0" destOrd="0" presId="urn:microsoft.com/office/officeart/2005/8/layout/cycle8"/>
    <dgm:cxn modelId="{91C05587-7C0E-AA4A-891E-DBEA69816592}" type="presParOf" srcId="{E61F199D-8D62-EC4F-A637-76077ABF360C}" destId="{E961B287-8C95-B942-82A0-12B367A48416}" srcOrd="1" destOrd="0" presId="urn:microsoft.com/office/officeart/2005/8/layout/cycle8"/>
    <dgm:cxn modelId="{9455DCE4-D70C-D84B-B414-7568040879F2}" type="presParOf" srcId="{E61F199D-8D62-EC4F-A637-76077ABF360C}" destId="{06AF2147-605A-2B49-9D43-80A726F28E2B}" srcOrd="2" destOrd="0" presId="urn:microsoft.com/office/officeart/2005/8/layout/cycle8"/>
    <dgm:cxn modelId="{A4EEF155-933A-0942-A6C0-550B4AABEF6A}" type="presParOf" srcId="{E61F199D-8D62-EC4F-A637-76077ABF360C}" destId="{B9E213A9-A1D8-644B-93D9-B73ECAD78CE8}" srcOrd="3" destOrd="0" presId="urn:microsoft.com/office/officeart/2005/8/layout/cycle8"/>
    <dgm:cxn modelId="{DD9934C8-0BF4-F046-9DB2-5F6D4126A4B5}" type="presParOf" srcId="{E61F199D-8D62-EC4F-A637-76077ABF360C}" destId="{8739D191-9F4D-BF44-849F-9B760764E455}" srcOrd="4" destOrd="0" presId="urn:microsoft.com/office/officeart/2005/8/layout/cycle8"/>
    <dgm:cxn modelId="{5129258C-5708-9344-B489-9FB89BFEECFE}" type="presParOf" srcId="{E61F199D-8D62-EC4F-A637-76077ABF360C}" destId="{118954BE-AF54-E84C-B48F-F92D78A0A03C}" srcOrd="5" destOrd="0" presId="urn:microsoft.com/office/officeart/2005/8/layout/cycle8"/>
    <dgm:cxn modelId="{21DA65BA-C6C5-CC44-8E35-D3107A39682C}" type="presParOf" srcId="{E61F199D-8D62-EC4F-A637-76077ABF360C}" destId="{C5F47FBB-8845-374A-B777-14F416506623}" srcOrd="6" destOrd="0" presId="urn:microsoft.com/office/officeart/2005/8/layout/cycle8"/>
    <dgm:cxn modelId="{9B4687EC-F006-7244-821F-2BB61F0327D1}" type="presParOf" srcId="{E61F199D-8D62-EC4F-A637-76077ABF360C}" destId="{379D3B40-ED1D-9B46-BEC3-DED56F71C51B}" srcOrd="7" destOrd="0" presId="urn:microsoft.com/office/officeart/2005/8/layout/cycle8"/>
    <dgm:cxn modelId="{285E4F5F-E92F-7E4E-8595-F0E7525E03CF}" type="presParOf" srcId="{E61F199D-8D62-EC4F-A637-76077ABF360C}" destId="{3A2A7128-BDDD-AC4A-9AC4-FD551A8D2424}" srcOrd="8" destOrd="0" presId="urn:microsoft.com/office/officeart/2005/8/layout/cycle8"/>
    <dgm:cxn modelId="{B7DAD1D8-B36F-3C4E-AF32-3666583E498A}" type="presParOf" srcId="{E61F199D-8D62-EC4F-A637-76077ABF360C}" destId="{462BDD27-C478-384D-B06D-EE8D9A1E92C0}" srcOrd="9" destOrd="0" presId="urn:microsoft.com/office/officeart/2005/8/layout/cycle8"/>
    <dgm:cxn modelId="{7F2612E1-53AE-2B41-A189-7A59E0751644}" type="presParOf" srcId="{E61F199D-8D62-EC4F-A637-76077ABF360C}" destId="{FDF026F9-0976-B64E-ACD0-0EF9C455389B}" srcOrd="10" destOrd="0" presId="urn:microsoft.com/office/officeart/2005/8/layout/cycle8"/>
    <dgm:cxn modelId="{593E3C14-AE22-3048-B6C4-B929D47D0FC2}" type="presParOf" srcId="{E61F199D-8D62-EC4F-A637-76077ABF360C}" destId="{BCA866B5-3A1D-A54F-B9DC-0F9A73DD1251}" srcOrd="11" destOrd="0" presId="urn:microsoft.com/office/officeart/2005/8/layout/cycle8"/>
    <dgm:cxn modelId="{C5067FDD-FAA3-3F46-9508-4324031F8DCC}" type="presParOf" srcId="{E61F199D-8D62-EC4F-A637-76077ABF360C}" destId="{2F6E24AA-CACF-D145-869E-5CBE404C0E82}" srcOrd="12" destOrd="0" presId="urn:microsoft.com/office/officeart/2005/8/layout/cycle8"/>
    <dgm:cxn modelId="{FC0C8BF6-0151-554D-8096-8B6F9F52EF7B}" type="presParOf" srcId="{E61F199D-8D62-EC4F-A637-76077ABF360C}" destId="{FA98C0A9-2DC6-4845-8477-E91F7D666EA1}" srcOrd="13" destOrd="0" presId="urn:microsoft.com/office/officeart/2005/8/layout/cycle8"/>
    <dgm:cxn modelId="{61C0707A-EB76-B445-B0F3-862A3C9B58B0}" type="presParOf" srcId="{E61F199D-8D62-EC4F-A637-76077ABF360C}" destId="{F407F7E3-7690-3E47-95A8-5D54CC81A128}" srcOrd="14" destOrd="0" presId="urn:microsoft.com/office/officeart/2005/8/layout/cycle8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AAD47CF-B0BE-3A48-AF91-54F099D08E8D}" type="doc">
      <dgm:prSet loTypeId="urn:microsoft.com/office/officeart/2005/8/layout/vProcess5" loCatId="process" qsTypeId="urn:microsoft.com/office/officeart/2005/8/quickstyle/3D8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8CD08BC-DAAF-0B4F-A166-FAFFDDD8A378}">
      <dgm:prSet custT="1"/>
      <dgm:spPr/>
      <dgm:t>
        <a:bodyPr/>
        <a:lstStyle/>
        <a:p>
          <a:pPr rtl="0"/>
          <a:r>
            <a:rPr lang="uk-UA" sz="2400" dirty="0" smtClean="0">
              <a:latin typeface="Lucida Grande CY"/>
              <a:cs typeface="Lucida Grande CY"/>
            </a:rPr>
            <a:t>Клан аль-Асадів у влади з 1970 р., Башар аль-Асад- з 2000 р.</a:t>
          </a:r>
          <a:endParaRPr lang="uk-UA" sz="2400" dirty="0">
            <a:latin typeface="Lucida Grande CY"/>
            <a:cs typeface="Lucida Grande CY"/>
          </a:endParaRPr>
        </a:p>
      </dgm:t>
    </dgm:pt>
    <dgm:pt modelId="{71136D0F-DE2F-984F-848B-077FBF4EF13D}" type="parTrans" cxnId="{3A19E1E5-BB4A-7048-9643-86B1ED45CA95}">
      <dgm:prSet/>
      <dgm:spPr/>
      <dgm:t>
        <a:bodyPr/>
        <a:lstStyle/>
        <a:p>
          <a:endParaRPr lang="en-US"/>
        </a:p>
      </dgm:t>
    </dgm:pt>
    <dgm:pt modelId="{CF316EC2-0306-7245-BA99-91A4858ED840}" type="sibTrans" cxnId="{3A19E1E5-BB4A-7048-9643-86B1ED45CA95}">
      <dgm:prSet custT="1"/>
      <dgm:spPr/>
      <dgm:t>
        <a:bodyPr/>
        <a:lstStyle/>
        <a:p>
          <a:endParaRPr lang="en-US" sz="2400">
            <a:latin typeface="Lucida Grande CY"/>
            <a:cs typeface="Lucida Grande CY"/>
          </a:endParaRPr>
        </a:p>
      </dgm:t>
    </dgm:pt>
    <dgm:pt modelId="{E38A951C-D28A-5040-982A-EE7693E23B54}">
      <dgm:prSet custT="1"/>
      <dgm:spPr/>
      <dgm:t>
        <a:bodyPr/>
        <a:lstStyle/>
        <a:p>
          <a:pPr rtl="0"/>
          <a:r>
            <a:rPr lang="uk-UA" sz="2400" dirty="0" smtClean="0">
              <a:latin typeface="Lucida Grande CY"/>
              <a:cs typeface="Lucida Grande CY"/>
            </a:rPr>
            <a:t>1963-2011- режим надзвичайного стану </a:t>
          </a:r>
          <a:endParaRPr lang="uk-UA" sz="2400" dirty="0">
            <a:latin typeface="Lucida Grande CY"/>
            <a:cs typeface="Lucida Grande CY"/>
          </a:endParaRPr>
        </a:p>
      </dgm:t>
    </dgm:pt>
    <dgm:pt modelId="{448085B1-1D5F-0B4D-96F0-78C1E4534A43}" type="parTrans" cxnId="{B9660C69-D509-2346-A951-FA6E04F8964C}">
      <dgm:prSet/>
      <dgm:spPr/>
      <dgm:t>
        <a:bodyPr/>
        <a:lstStyle/>
        <a:p>
          <a:endParaRPr lang="en-US"/>
        </a:p>
      </dgm:t>
    </dgm:pt>
    <dgm:pt modelId="{9029A0F9-8769-4444-B84F-45AD46AF441C}" type="sibTrans" cxnId="{B9660C69-D509-2346-A951-FA6E04F8964C}">
      <dgm:prSet custT="1"/>
      <dgm:spPr/>
      <dgm:t>
        <a:bodyPr/>
        <a:lstStyle/>
        <a:p>
          <a:endParaRPr lang="en-US" sz="2400">
            <a:latin typeface="Lucida Grande CY"/>
            <a:cs typeface="Lucida Grande CY"/>
          </a:endParaRPr>
        </a:p>
      </dgm:t>
    </dgm:pt>
    <dgm:pt modelId="{666D5054-F841-DF41-AE2E-CBF1E4996386}">
      <dgm:prSet custT="1"/>
      <dgm:spPr/>
      <dgm:t>
        <a:bodyPr/>
        <a:lstStyle/>
        <a:p>
          <a:pPr rtl="0"/>
          <a:r>
            <a:rPr lang="uk-UA" sz="2400" dirty="0" smtClean="0">
              <a:latin typeface="Lucida Grande CY"/>
              <a:cs typeface="Lucida Grande CY"/>
            </a:rPr>
            <a:t>Країна жорсткої диктатури, блокуються прогресивні реформи</a:t>
          </a:r>
          <a:endParaRPr lang="uk-UA" sz="2400" dirty="0">
            <a:latin typeface="Lucida Grande CY"/>
            <a:cs typeface="Lucida Grande CY"/>
          </a:endParaRPr>
        </a:p>
      </dgm:t>
    </dgm:pt>
    <dgm:pt modelId="{A0D13461-07AD-124B-94CB-84A227485931}" type="parTrans" cxnId="{7B751648-FAC1-DC42-9092-E9F906E96959}">
      <dgm:prSet/>
      <dgm:spPr/>
      <dgm:t>
        <a:bodyPr/>
        <a:lstStyle/>
        <a:p>
          <a:endParaRPr lang="en-US"/>
        </a:p>
      </dgm:t>
    </dgm:pt>
    <dgm:pt modelId="{5FF4DDA7-1FBC-F940-AC25-55E9264143C8}" type="sibTrans" cxnId="{7B751648-FAC1-DC42-9092-E9F906E96959}">
      <dgm:prSet custT="1"/>
      <dgm:spPr/>
      <dgm:t>
        <a:bodyPr/>
        <a:lstStyle/>
        <a:p>
          <a:endParaRPr lang="en-US" sz="2400">
            <a:latin typeface="Lucida Grande CY"/>
            <a:cs typeface="Lucida Grande CY"/>
          </a:endParaRPr>
        </a:p>
      </dgm:t>
    </dgm:pt>
    <dgm:pt modelId="{B8962E80-22A8-B741-8D50-61EFF1C46A87}">
      <dgm:prSet custT="1"/>
      <dgm:spPr/>
      <dgm:t>
        <a:bodyPr/>
        <a:lstStyle/>
        <a:p>
          <a:pPr rtl="0"/>
          <a:r>
            <a:rPr lang="uk-UA" sz="2400" dirty="0" smtClean="0">
              <a:latin typeface="Lucida Grande CY"/>
              <a:cs typeface="Lucida Grande CY"/>
            </a:rPr>
            <a:t>Опозиція прагне змінити існуючий режим влади</a:t>
          </a:r>
          <a:endParaRPr lang="uk-UA" sz="2400" dirty="0">
            <a:latin typeface="Lucida Grande CY"/>
            <a:cs typeface="Lucida Grande CY"/>
          </a:endParaRPr>
        </a:p>
      </dgm:t>
    </dgm:pt>
    <dgm:pt modelId="{2BB18211-C5DC-514F-BAB6-68DA5F983F4B}" type="parTrans" cxnId="{D9A10F05-BC9A-EB44-B1C1-460AA2050D8E}">
      <dgm:prSet/>
      <dgm:spPr/>
      <dgm:t>
        <a:bodyPr/>
        <a:lstStyle/>
        <a:p>
          <a:endParaRPr lang="en-US"/>
        </a:p>
      </dgm:t>
    </dgm:pt>
    <dgm:pt modelId="{4897BEED-DDAB-114B-9D44-0F6104BE1743}" type="sibTrans" cxnId="{D9A10F05-BC9A-EB44-B1C1-460AA2050D8E}">
      <dgm:prSet/>
      <dgm:spPr/>
      <dgm:t>
        <a:bodyPr/>
        <a:lstStyle/>
        <a:p>
          <a:endParaRPr lang="en-US"/>
        </a:p>
      </dgm:t>
    </dgm:pt>
    <dgm:pt modelId="{261A9352-4890-5B41-80D3-08442867B070}" type="pres">
      <dgm:prSet presAssocID="{8AAD47CF-B0BE-3A48-AF91-54F099D08E8D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9EA7149-ECEB-2846-839B-63A5F2BA4C6A}" type="pres">
      <dgm:prSet presAssocID="{8AAD47CF-B0BE-3A48-AF91-54F099D08E8D}" presName="dummyMaxCanvas" presStyleCnt="0">
        <dgm:presLayoutVars/>
      </dgm:prSet>
      <dgm:spPr/>
    </dgm:pt>
    <dgm:pt modelId="{3FBF4224-AD86-8948-AA06-2F00CA57E02E}" type="pres">
      <dgm:prSet presAssocID="{8AAD47CF-B0BE-3A48-AF91-54F099D08E8D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3728CD-54DE-5545-A314-91A5545179A4}" type="pres">
      <dgm:prSet presAssocID="{8AAD47CF-B0BE-3A48-AF91-54F099D08E8D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40D34D-C34B-E840-A830-6A663707A597}" type="pres">
      <dgm:prSet presAssocID="{8AAD47CF-B0BE-3A48-AF91-54F099D08E8D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4AD32B-0811-AB47-B8C7-826063BC0BE8}" type="pres">
      <dgm:prSet presAssocID="{8AAD47CF-B0BE-3A48-AF91-54F099D08E8D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34B38B-9AA5-7344-8E89-5285CB84541C}" type="pres">
      <dgm:prSet presAssocID="{8AAD47CF-B0BE-3A48-AF91-54F099D08E8D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355F89-D106-8E47-AEB7-F65ED6E2F4B3}" type="pres">
      <dgm:prSet presAssocID="{8AAD47CF-B0BE-3A48-AF91-54F099D08E8D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EC7CEB-F061-9B4F-96C7-2C081F987CD7}" type="pres">
      <dgm:prSet presAssocID="{8AAD47CF-B0BE-3A48-AF91-54F099D08E8D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63EA71-7152-D44B-971D-EEE43B5C58E9}" type="pres">
      <dgm:prSet presAssocID="{8AAD47CF-B0BE-3A48-AF91-54F099D08E8D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1CC1ED-FF27-094E-BA4F-3D1AFC6A7207}" type="pres">
      <dgm:prSet presAssocID="{8AAD47CF-B0BE-3A48-AF91-54F099D08E8D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397D63-5DB0-8049-9F13-FDFE25FF5CB3}" type="pres">
      <dgm:prSet presAssocID="{8AAD47CF-B0BE-3A48-AF91-54F099D08E8D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7B2E38-4AC8-1B48-AC42-BB8EB0FFB3E4}" type="pres">
      <dgm:prSet presAssocID="{8AAD47CF-B0BE-3A48-AF91-54F099D08E8D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9EAD8BD-E606-CC4E-B1C0-D61EF02E9595}" type="presOf" srcId="{666D5054-F841-DF41-AE2E-CBF1E4996386}" destId="{10397D63-5DB0-8049-9F13-FDFE25FF5CB3}" srcOrd="1" destOrd="0" presId="urn:microsoft.com/office/officeart/2005/8/layout/vProcess5"/>
    <dgm:cxn modelId="{3A19E1E5-BB4A-7048-9643-86B1ED45CA95}" srcId="{8AAD47CF-B0BE-3A48-AF91-54F099D08E8D}" destId="{B8CD08BC-DAAF-0B4F-A166-FAFFDDD8A378}" srcOrd="0" destOrd="0" parTransId="{71136D0F-DE2F-984F-848B-077FBF4EF13D}" sibTransId="{CF316EC2-0306-7245-BA99-91A4858ED840}"/>
    <dgm:cxn modelId="{D9A10F05-BC9A-EB44-B1C1-460AA2050D8E}" srcId="{8AAD47CF-B0BE-3A48-AF91-54F099D08E8D}" destId="{B8962E80-22A8-B741-8D50-61EFF1C46A87}" srcOrd="3" destOrd="0" parTransId="{2BB18211-C5DC-514F-BAB6-68DA5F983F4B}" sibTransId="{4897BEED-DDAB-114B-9D44-0F6104BE1743}"/>
    <dgm:cxn modelId="{9F42F8E8-20F5-AC4E-ADC8-78ADB42B4391}" type="presOf" srcId="{E38A951C-D28A-5040-982A-EE7693E23B54}" destId="{083728CD-54DE-5545-A314-91A5545179A4}" srcOrd="0" destOrd="0" presId="urn:microsoft.com/office/officeart/2005/8/layout/vProcess5"/>
    <dgm:cxn modelId="{327DC07A-CCA0-5849-AD28-AA3D1EBD7CCE}" type="presOf" srcId="{9029A0F9-8769-4444-B84F-45AD46AF441C}" destId="{80355F89-D106-8E47-AEB7-F65ED6E2F4B3}" srcOrd="0" destOrd="0" presId="urn:microsoft.com/office/officeart/2005/8/layout/vProcess5"/>
    <dgm:cxn modelId="{77C18478-69A5-A54D-9531-C6B594FBF371}" type="presOf" srcId="{5FF4DDA7-1FBC-F940-AC25-55E9264143C8}" destId="{A4EC7CEB-F061-9B4F-96C7-2C081F987CD7}" srcOrd="0" destOrd="0" presId="urn:microsoft.com/office/officeart/2005/8/layout/vProcess5"/>
    <dgm:cxn modelId="{0AC3818D-A669-9644-95E8-B699AF3278A2}" type="presOf" srcId="{E38A951C-D28A-5040-982A-EE7693E23B54}" destId="{911CC1ED-FF27-094E-BA4F-3D1AFC6A7207}" srcOrd="1" destOrd="0" presId="urn:microsoft.com/office/officeart/2005/8/layout/vProcess5"/>
    <dgm:cxn modelId="{B9660C69-D509-2346-A951-FA6E04F8964C}" srcId="{8AAD47CF-B0BE-3A48-AF91-54F099D08E8D}" destId="{E38A951C-D28A-5040-982A-EE7693E23B54}" srcOrd="1" destOrd="0" parTransId="{448085B1-1D5F-0B4D-96F0-78C1E4534A43}" sibTransId="{9029A0F9-8769-4444-B84F-45AD46AF441C}"/>
    <dgm:cxn modelId="{7B751648-FAC1-DC42-9092-E9F906E96959}" srcId="{8AAD47CF-B0BE-3A48-AF91-54F099D08E8D}" destId="{666D5054-F841-DF41-AE2E-CBF1E4996386}" srcOrd="2" destOrd="0" parTransId="{A0D13461-07AD-124B-94CB-84A227485931}" sibTransId="{5FF4DDA7-1FBC-F940-AC25-55E9264143C8}"/>
    <dgm:cxn modelId="{383805C8-05C4-8D49-AA8A-F424D30A19A4}" type="presOf" srcId="{CF316EC2-0306-7245-BA99-91A4858ED840}" destId="{9334B38B-9AA5-7344-8E89-5285CB84541C}" srcOrd="0" destOrd="0" presId="urn:microsoft.com/office/officeart/2005/8/layout/vProcess5"/>
    <dgm:cxn modelId="{97701D8F-114A-EE4B-B594-D4CF4CC2E217}" type="presOf" srcId="{B8CD08BC-DAAF-0B4F-A166-FAFFDDD8A378}" destId="{6F63EA71-7152-D44B-971D-EEE43B5C58E9}" srcOrd="1" destOrd="0" presId="urn:microsoft.com/office/officeart/2005/8/layout/vProcess5"/>
    <dgm:cxn modelId="{B1D4B8BF-6BCA-9C4F-9807-F7E56A2B6DF6}" type="presOf" srcId="{B8CD08BC-DAAF-0B4F-A166-FAFFDDD8A378}" destId="{3FBF4224-AD86-8948-AA06-2F00CA57E02E}" srcOrd="0" destOrd="0" presId="urn:microsoft.com/office/officeart/2005/8/layout/vProcess5"/>
    <dgm:cxn modelId="{99BED04C-C2A3-9E46-948A-7B949A1F975F}" type="presOf" srcId="{8AAD47CF-B0BE-3A48-AF91-54F099D08E8D}" destId="{261A9352-4890-5B41-80D3-08442867B070}" srcOrd="0" destOrd="0" presId="urn:microsoft.com/office/officeart/2005/8/layout/vProcess5"/>
    <dgm:cxn modelId="{BDD3BEA4-B840-6749-937A-837811D21D2B}" type="presOf" srcId="{B8962E80-22A8-B741-8D50-61EFF1C46A87}" destId="{D84AD32B-0811-AB47-B8C7-826063BC0BE8}" srcOrd="0" destOrd="0" presId="urn:microsoft.com/office/officeart/2005/8/layout/vProcess5"/>
    <dgm:cxn modelId="{03587F52-A24A-554C-98BE-7774E5A273F9}" type="presOf" srcId="{666D5054-F841-DF41-AE2E-CBF1E4996386}" destId="{CA40D34D-C34B-E840-A830-6A663707A597}" srcOrd="0" destOrd="0" presId="urn:microsoft.com/office/officeart/2005/8/layout/vProcess5"/>
    <dgm:cxn modelId="{7B8746BA-0165-3E48-84D3-0D33C4946E80}" type="presOf" srcId="{B8962E80-22A8-B741-8D50-61EFF1C46A87}" destId="{3B7B2E38-4AC8-1B48-AC42-BB8EB0FFB3E4}" srcOrd="1" destOrd="0" presId="urn:microsoft.com/office/officeart/2005/8/layout/vProcess5"/>
    <dgm:cxn modelId="{B5E43FFC-8FC0-C141-89AE-9B153C890B78}" type="presParOf" srcId="{261A9352-4890-5B41-80D3-08442867B070}" destId="{49EA7149-ECEB-2846-839B-63A5F2BA4C6A}" srcOrd="0" destOrd="0" presId="urn:microsoft.com/office/officeart/2005/8/layout/vProcess5"/>
    <dgm:cxn modelId="{08EFF4E0-5445-F848-84AE-42E01803CFB4}" type="presParOf" srcId="{261A9352-4890-5B41-80D3-08442867B070}" destId="{3FBF4224-AD86-8948-AA06-2F00CA57E02E}" srcOrd="1" destOrd="0" presId="urn:microsoft.com/office/officeart/2005/8/layout/vProcess5"/>
    <dgm:cxn modelId="{4C2D3139-43AE-4C45-866D-D8DFC6B26FEF}" type="presParOf" srcId="{261A9352-4890-5B41-80D3-08442867B070}" destId="{083728CD-54DE-5545-A314-91A5545179A4}" srcOrd="2" destOrd="0" presId="urn:microsoft.com/office/officeart/2005/8/layout/vProcess5"/>
    <dgm:cxn modelId="{D6303FC5-CE38-6E40-ACC9-06A438009D34}" type="presParOf" srcId="{261A9352-4890-5B41-80D3-08442867B070}" destId="{CA40D34D-C34B-E840-A830-6A663707A597}" srcOrd="3" destOrd="0" presId="urn:microsoft.com/office/officeart/2005/8/layout/vProcess5"/>
    <dgm:cxn modelId="{99B8EAE6-32C9-C24A-A36D-3A050440843B}" type="presParOf" srcId="{261A9352-4890-5B41-80D3-08442867B070}" destId="{D84AD32B-0811-AB47-B8C7-826063BC0BE8}" srcOrd="4" destOrd="0" presId="urn:microsoft.com/office/officeart/2005/8/layout/vProcess5"/>
    <dgm:cxn modelId="{7B22DFA8-0EC0-474B-B988-09962987E5B5}" type="presParOf" srcId="{261A9352-4890-5B41-80D3-08442867B070}" destId="{9334B38B-9AA5-7344-8E89-5285CB84541C}" srcOrd="5" destOrd="0" presId="urn:microsoft.com/office/officeart/2005/8/layout/vProcess5"/>
    <dgm:cxn modelId="{D2041B0A-1BFC-1C41-A9F7-C3304D79311A}" type="presParOf" srcId="{261A9352-4890-5B41-80D3-08442867B070}" destId="{80355F89-D106-8E47-AEB7-F65ED6E2F4B3}" srcOrd="6" destOrd="0" presId="urn:microsoft.com/office/officeart/2005/8/layout/vProcess5"/>
    <dgm:cxn modelId="{0590C1A3-76D0-E744-BCE5-923E2D142566}" type="presParOf" srcId="{261A9352-4890-5B41-80D3-08442867B070}" destId="{A4EC7CEB-F061-9B4F-96C7-2C081F987CD7}" srcOrd="7" destOrd="0" presId="urn:microsoft.com/office/officeart/2005/8/layout/vProcess5"/>
    <dgm:cxn modelId="{D27FCE75-BDDC-6841-92D8-5CC9E560D449}" type="presParOf" srcId="{261A9352-4890-5B41-80D3-08442867B070}" destId="{6F63EA71-7152-D44B-971D-EEE43B5C58E9}" srcOrd="8" destOrd="0" presId="urn:microsoft.com/office/officeart/2005/8/layout/vProcess5"/>
    <dgm:cxn modelId="{33253DF5-54E4-764A-B2DB-04012AD7E44D}" type="presParOf" srcId="{261A9352-4890-5B41-80D3-08442867B070}" destId="{911CC1ED-FF27-094E-BA4F-3D1AFC6A7207}" srcOrd="9" destOrd="0" presId="urn:microsoft.com/office/officeart/2005/8/layout/vProcess5"/>
    <dgm:cxn modelId="{A0D5837C-2749-C742-9D23-223104D6769C}" type="presParOf" srcId="{261A9352-4890-5B41-80D3-08442867B070}" destId="{10397D63-5DB0-8049-9F13-FDFE25FF5CB3}" srcOrd="10" destOrd="0" presId="urn:microsoft.com/office/officeart/2005/8/layout/vProcess5"/>
    <dgm:cxn modelId="{F0BA25DF-EDFB-1548-A893-F1E19CB287D8}" type="presParOf" srcId="{261A9352-4890-5B41-80D3-08442867B070}" destId="{3B7B2E38-4AC8-1B48-AC42-BB8EB0FFB3E4}" srcOrd="11" destOrd="0" presId="urn:microsoft.com/office/officeart/2005/8/layout/vProcess5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FC4BAE8-E925-A349-9426-1E308A970CD2}" type="doc">
      <dgm:prSet loTypeId="urn:microsoft.com/office/officeart/2005/8/layout/matrix3" loCatId="matrix" qsTypeId="urn:microsoft.com/office/officeart/2005/8/quickstyle/simple2" qsCatId="simple" csTypeId="urn:microsoft.com/office/officeart/2005/8/colors/accent6_3" csCatId="accent6" phldr="1"/>
      <dgm:spPr/>
      <dgm:t>
        <a:bodyPr/>
        <a:lstStyle/>
        <a:p>
          <a:endParaRPr lang="en-US"/>
        </a:p>
      </dgm:t>
    </dgm:pt>
    <dgm:pt modelId="{A941D149-9A56-454F-AF87-8B8D76E6C2D8}">
      <dgm:prSet phldrT="[Text]" custT="1"/>
      <dgm:spPr>
        <a:ln>
          <a:noFill/>
        </a:ln>
      </dgm:spPr>
      <dgm:t>
        <a:bodyPr/>
        <a:lstStyle/>
        <a:p>
          <a:r>
            <a:rPr lang="uk-UA" sz="2000" dirty="0" smtClean="0">
              <a:solidFill>
                <a:schemeClr val="accent1"/>
              </a:solidFill>
              <a:latin typeface="Lucida Grande CY"/>
              <a:cs typeface="Lucida Grande CY"/>
            </a:rPr>
            <a:t>67% населення-мусульмани-суніти 16% -алавіти(крайнє відгалуження шиїзму,трактування ісламу значно різниться з сунітським)</a:t>
          </a:r>
          <a:endParaRPr lang="en-US" sz="2000" dirty="0">
            <a:solidFill>
              <a:schemeClr val="accent1"/>
            </a:solidFill>
            <a:latin typeface="Lucida Grande CY"/>
            <a:cs typeface="Lucida Grande CY"/>
          </a:endParaRPr>
        </a:p>
      </dgm:t>
    </dgm:pt>
    <dgm:pt modelId="{F3A912D6-8536-7D44-9203-59BF75AC334A}" type="parTrans" cxnId="{6674C50C-EC06-CE40-9B55-D01476C82F23}">
      <dgm:prSet/>
      <dgm:spPr/>
      <dgm:t>
        <a:bodyPr/>
        <a:lstStyle/>
        <a:p>
          <a:endParaRPr lang="en-US">
            <a:latin typeface="Lucida Grande CY"/>
            <a:cs typeface="Lucida Grande CY"/>
          </a:endParaRPr>
        </a:p>
      </dgm:t>
    </dgm:pt>
    <dgm:pt modelId="{CBC8AC6C-CA8B-384A-9DEC-F5D879ED5B98}" type="sibTrans" cxnId="{6674C50C-EC06-CE40-9B55-D01476C82F23}">
      <dgm:prSet/>
      <dgm:spPr/>
      <dgm:t>
        <a:bodyPr/>
        <a:lstStyle/>
        <a:p>
          <a:endParaRPr lang="en-US">
            <a:latin typeface="Lucida Grande CY"/>
            <a:cs typeface="Lucida Grande CY"/>
          </a:endParaRPr>
        </a:p>
      </dgm:t>
    </dgm:pt>
    <dgm:pt modelId="{556DC35F-F8C2-664B-923B-CB7002CCB4D1}">
      <dgm:prSet phldrT="[Text]" custT="1"/>
      <dgm:spPr>
        <a:ln>
          <a:noFill/>
        </a:ln>
      </dgm:spPr>
      <dgm:t>
        <a:bodyPr/>
        <a:lstStyle/>
        <a:p>
          <a:r>
            <a:rPr lang="uk-UA" sz="2000" dirty="0" smtClean="0">
              <a:solidFill>
                <a:srgbClr val="0000FF"/>
              </a:solidFill>
              <a:latin typeface="Lucida Grande CY"/>
              <a:cs typeface="Lucida Grande CY"/>
            </a:rPr>
            <a:t>Правляча верхівка (в т.ч. Аль-Асади)- алавіти: населення секуляризоване на еліту (алавітів) та “всіх інших”</a:t>
          </a:r>
          <a:endParaRPr lang="en-US" sz="2000" dirty="0">
            <a:solidFill>
              <a:srgbClr val="0000FF"/>
            </a:solidFill>
            <a:latin typeface="Lucida Grande CY"/>
            <a:cs typeface="Lucida Grande CY"/>
          </a:endParaRPr>
        </a:p>
      </dgm:t>
    </dgm:pt>
    <dgm:pt modelId="{C35AC169-855C-2C44-9351-B79A2E284F0B}" type="parTrans" cxnId="{9D694FAD-FB88-944B-A8D5-EAE4573785F6}">
      <dgm:prSet/>
      <dgm:spPr/>
      <dgm:t>
        <a:bodyPr/>
        <a:lstStyle/>
        <a:p>
          <a:endParaRPr lang="en-US"/>
        </a:p>
      </dgm:t>
    </dgm:pt>
    <dgm:pt modelId="{3E8F5521-E70F-F249-A2F1-609897A7A9FB}" type="sibTrans" cxnId="{9D694FAD-FB88-944B-A8D5-EAE4573785F6}">
      <dgm:prSet/>
      <dgm:spPr/>
      <dgm:t>
        <a:bodyPr/>
        <a:lstStyle/>
        <a:p>
          <a:endParaRPr lang="en-US"/>
        </a:p>
      </dgm:t>
    </dgm:pt>
    <dgm:pt modelId="{A2D06AF2-6A1A-A648-94EC-71771239AEB5}">
      <dgm:prSet phldrT="[Text]" custT="1"/>
      <dgm:spPr>
        <a:ln>
          <a:noFill/>
        </a:ln>
      </dgm:spPr>
      <dgm:t>
        <a:bodyPr/>
        <a:lstStyle/>
        <a:p>
          <a:r>
            <a:rPr lang="uk-UA" sz="2000" dirty="0" smtClean="0">
              <a:solidFill>
                <a:srgbClr val="000090"/>
              </a:solidFill>
              <a:latin typeface="Lucida Grande CY"/>
              <a:cs typeface="Lucida Grande CY"/>
            </a:rPr>
            <a:t>70% антиурядових заворушень починались сунітами поблизу мечетей</a:t>
          </a:r>
          <a:endParaRPr lang="en-US" sz="2000" dirty="0">
            <a:solidFill>
              <a:srgbClr val="000090"/>
            </a:solidFill>
            <a:latin typeface="Lucida Grande CY"/>
            <a:cs typeface="Lucida Grande CY"/>
          </a:endParaRPr>
        </a:p>
      </dgm:t>
    </dgm:pt>
    <dgm:pt modelId="{1167B8CC-DF12-A549-A172-7A8E88CC3C3B}" type="parTrans" cxnId="{7A68D4DB-06DC-6348-9C77-281C020406D7}">
      <dgm:prSet/>
      <dgm:spPr/>
      <dgm:t>
        <a:bodyPr/>
        <a:lstStyle/>
        <a:p>
          <a:endParaRPr lang="en-US"/>
        </a:p>
      </dgm:t>
    </dgm:pt>
    <dgm:pt modelId="{B180F27D-B0D5-BE48-8677-FBF7B2E7B40E}" type="sibTrans" cxnId="{7A68D4DB-06DC-6348-9C77-281C020406D7}">
      <dgm:prSet/>
      <dgm:spPr/>
      <dgm:t>
        <a:bodyPr/>
        <a:lstStyle/>
        <a:p>
          <a:endParaRPr lang="en-US"/>
        </a:p>
      </dgm:t>
    </dgm:pt>
    <dgm:pt modelId="{FD83E4A0-A0BA-0849-9381-67DA231A8165}">
      <dgm:prSet phldrT="[Text]" custT="1"/>
      <dgm:spPr>
        <a:ln>
          <a:noFill/>
        </a:ln>
      </dgm:spPr>
      <dgm:t>
        <a:bodyPr/>
        <a:lstStyle/>
        <a:p>
          <a:r>
            <a:rPr lang="uk-UA" sz="2000" dirty="0" smtClean="0">
              <a:solidFill>
                <a:srgbClr val="660066"/>
              </a:solidFill>
              <a:latin typeface="Lucida Grande CY"/>
              <a:cs typeface="Lucida Grande CY"/>
            </a:rPr>
            <a:t>Спроба відновлення ролі релігії у веденні державних справ-конфлікт, ініційований сунітським угрупуванням “Брати-мусульмани” у 1982 р.</a:t>
          </a:r>
          <a:endParaRPr lang="en-US" sz="2000" dirty="0">
            <a:solidFill>
              <a:srgbClr val="660066"/>
            </a:solidFill>
            <a:latin typeface="Lucida Grande CY"/>
            <a:cs typeface="Lucida Grande CY"/>
          </a:endParaRPr>
        </a:p>
      </dgm:t>
    </dgm:pt>
    <dgm:pt modelId="{66208FE5-40FA-E445-8992-DDD77F1C912A}" type="parTrans" cxnId="{3612D170-D3BD-E344-8247-4460D772D5BD}">
      <dgm:prSet/>
      <dgm:spPr/>
      <dgm:t>
        <a:bodyPr/>
        <a:lstStyle/>
        <a:p>
          <a:endParaRPr lang="en-US"/>
        </a:p>
      </dgm:t>
    </dgm:pt>
    <dgm:pt modelId="{02EFA1F7-06B2-994F-9084-96B63B29E7EB}" type="sibTrans" cxnId="{3612D170-D3BD-E344-8247-4460D772D5BD}">
      <dgm:prSet/>
      <dgm:spPr/>
      <dgm:t>
        <a:bodyPr/>
        <a:lstStyle/>
        <a:p>
          <a:endParaRPr lang="en-US"/>
        </a:p>
      </dgm:t>
    </dgm:pt>
    <dgm:pt modelId="{51688B7E-EED6-6B42-96F4-705606BC4FA2}" type="pres">
      <dgm:prSet presAssocID="{BFC4BAE8-E925-A349-9426-1E308A970CD2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738550B-305E-7D49-8277-25A8BB46B194}" type="pres">
      <dgm:prSet presAssocID="{BFC4BAE8-E925-A349-9426-1E308A970CD2}" presName="diamond" presStyleLbl="bgShp" presStyleIdx="0" presStyleCnt="1" custScaleX="146886"/>
      <dgm:spPr>
        <a:ln>
          <a:noFill/>
        </a:ln>
      </dgm:spPr>
    </dgm:pt>
    <dgm:pt modelId="{0845A9EC-D55F-A44C-A63B-DFF20F7574CB}" type="pres">
      <dgm:prSet presAssocID="{BFC4BAE8-E925-A349-9426-1E308A970CD2}" presName="quad1" presStyleLbl="node1" presStyleIdx="0" presStyleCnt="4" custScaleX="149845" custScaleY="11314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B64649-3B6D-9A49-A319-DAF77821B87A}" type="pres">
      <dgm:prSet presAssocID="{BFC4BAE8-E925-A349-9426-1E308A970CD2}" presName="quad2" presStyleLbl="node1" presStyleIdx="1" presStyleCnt="4" custScaleX="143758" custScaleY="110140" custLinFactNeighborX="31784" custLinFactNeighborY="-122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3D08A6-C469-1F45-9429-261FA32CD77D}" type="pres">
      <dgm:prSet presAssocID="{BFC4BAE8-E925-A349-9426-1E308A970CD2}" presName="quad3" presStyleLbl="node1" presStyleIdx="2" presStyleCnt="4" custScaleX="142331" custScaleY="119712" custLinFactNeighborX="0" custLinFactNeighborY="60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0EE950-CAB3-6645-80D5-BE8918F78C87}" type="pres">
      <dgm:prSet presAssocID="{BFC4BAE8-E925-A349-9426-1E308A970CD2}" presName="quad4" presStyleLbl="node1" presStyleIdx="3" presStyleCnt="4" custScaleX="144323" custScaleY="119410" custLinFactNeighborX="34564" custLinFactNeighborY="585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A68D4DB-06DC-6348-9C77-281C020406D7}" srcId="{BFC4BAE8-E925-A349-9426-1E308A970CD2}" destId="{A2D06AF2-6A1A-A648-94EC-71771239AEB5}" srcOrd="2" destOrd="0" parTransId="{1167B8CC-DF12-A549-A172-7A8E88CC3C3B}" sibTransId="{B180F27D-B0D5-BE48-8677-FBF7B2E7B40E}"/>
    <dgm:cxn modelId="{9D694FAD-FB88-944B-A8D5-EAE4573785F6}" srcId="{BFC4BAE8-E925-A349-9426-1E308A970CD2}" destId="{556DC35F-F8C2-664B-923B-CB7002CCB4D1}" srcOrd="1" destOrd="0" parTransId="{C35AC169-855C-2C44-9351-B79A2E284F0B}" sibTransId="{3E8F5521-E70F-F249-A2F1-609897A7A9FB}"/>
    <dgm:cxn modelId="{C8D3321F-35B5-BF4F-9A08-61741D174469}" type="presOf" srcId="{FD83E4A0-A0BA-0849-9381-67DA231A8165}" destId="{1B0EE950-CAB3-6645-80D5-BE8918F78C87}" srcOrd="0" destOrd="0" presId="urn:microsoft.com/office/officeart/2005/8/layout/matrix3"/>
    <dgm:cxn modelId="{5FFB4DAC-9503-0F4E-9767-007C7A4E3D66}" type="presOf" srcId="{A941D149-9A56-454F-AF87-8B8D76E6C2D8}" destId="{0845A9EC-D55F-A44C-A63B-DFF20F7574CB}" srcOrd="0" destOrd="0" presId="urn:microsoft.com/office/officeart/2005/8/layout/matrix3"/>
    <dgm:cxn modelId="{6674C50C-EC06-CE40-9B55-D01476C82F23}" srcId="{BFC4BAE8-E925-A349-9426-1E308A970CD2}" destId="{A941D149-9A56-454F-AF87-8B8D76E6C2D8}" srcOrd="0" destOrd="0" parTransId="{F3A912D6-8536-7D44-9203-59BF75AC334A}" sibTransId="{CBC8AC6C-CA8B-384A-9DEC-F5D879ED5B98}"/>
    <dgm:cxn modelId="{3AB18163-0307-D046-8842-07F3858030DA}" type="presOf" srcId="{A2D06AF2-6A1A-A648-94EC-71771239AEB5}" destId="{DA3D08A6-C469-1F45-9429-261FA32CD77D}" srcOrd="0" destOrd="0" presId="urn:microsoft.com/office/officeart/2005/8/layout/matrix3"/>
    <dgm:cxn modelId="{3612D170-D3BD-E344-8247-4460D772D5BD}" srcId="{BFC4BAE8-E925-A349-9426-1E308A970CD2}" destId="{FD83E4A0-A0BA-0849-9381-67DA231A8165}" srcOrd="3" destOrd="0" parTransId="{66208FE5-40FA-E445-8992-DDD77F1C912A}" sibTransId="{02EFA1F7-06B2-994F-9084-96B63B29E7EB}"/>
    <dgm:cxn modelId="{68D50808-B582-CC42-95B2-AE6D71D2C69E}" type="presOf" srcId="{556DC35F-F8C2-664B-923B-CB7002CCB4D1}" destId="{7FB64649-3B6D-9A49-A319-DAF77821B87A}" srcOrd="0" destOrd="0" presId="urn:microsoft.com/office/officeart/2005/8/layout/matrix3"/>
    <dgm:cxn modelId="{A527D983-849E-FF41-9145-EBF588002C64}" type="presOf" srcId="{BFC4BAE8-E925-A349-9426-1E308A970CD2}" destId="{51688B7E-EED6-6B42-96F4-705606BC4FA2}" srcOrd="0" destOrd="0" presId="urn:microsoft.com/office/officeart/2005/8/layout/matrix3"/>
    <dgm:cxn modelId="{280144A0-9D7D-DC4B-8248-A5E1AD52246A}" type="presParOf" srcId="{51688B7E-EED6-6B42-96F4-705606BC4FA2}" destId="{3738550B-305E-7D49-8277-25A8BB46B194}" srcOrd="0" destOrd="0" presId="urn:microsoft.com/office/officeart/2005/8/layout/matrix3"/>
    <dgm:cxn modelId="{857595FF-3F44-7B49-9B18-69F3E00742A3}" type="presParOf" srcId="{51688B7E-EED6-6B42-96F4-705606BC4FA2}" destId="{0845A9EC-D55F-A44C-A63B-DFF20F7574CB}" srcOrd="1" destOrd="0" presId="urn:microsoft.com/office/officeart/2005/8/layout/matrix3"/>
    <dgm:cxn modelId="{2815F52D-9415-E540-928A-183F3C712351}" type="presParOf" srcId="{51688B7E-EED6-6B42-96F4-705606BC4FA2}" destId="{7FB64649-3B6D-9A49-A319-DAF77821B87A}" srcOrd="2" destOrd="0" presId="urn:microsoft.com/office/officeart/2005/8/layout/matrix3"/>
    <dgm:cxn modelId="{3B9D5D43-345A-3D4F-A0D3-3A6F9D9D2CE5}" type="presParOf" srcId="{51688B7E-EED6-6B42-96F4-705606BC4FA2}" destId="{DA3D08A6-C469-1F45-9429-261FA32CD77D}" srcOrd="3" destOrd="0" presId="urn:microsoft.com/office/officeart/2005/8/layout/matrix3"/>
    <dgm:cxn modelId="{145EFEF5-2BD7-B94C-8F59-E247CB6C5DB0}" type="presParOf" srcId="{51688B7E-EED6-6B42-96F4-705606BC4FA2}" destId="{1B0EE950-CAB3-6645-80D5-BE8918F78C87}" srcOrd="4" destOrd="0" presId="urn:microsoft.com/office/officeart/2005/8/layout/matrix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379F0F3-0E7F-7F4B-8C70-025FD2A15F7A}">
      <dsp:nvSpPr>
        <dsp:cNvPr id="0" name=""/>
        <dsp:cNvSpPr/>
      </dsp:nvSpPr>
      <dsp:spPr>
        <a:xfrm>
          <a:off x="2425364" y="3"/>
          <a:ext cx="3407092" cy="3407092"/>
        </a:xfrm>
        <a:prstGeom prst="pie">
          <a:avLst>
            <a:gd name="adj1" fmla="val 16200000"/>
            <a:gd name="adj2" fmla="val 1800000"/>
          </a:avLst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01600" dist="38100" dir="5400000" rotWithShape="0">
            <a:srgbClr val="000000">
              <a:alpha val="7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  <a:sp3d extrusionH="28000" prstMaterial="matte"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latin typeface="Lucida Grande CY"/>
              <a:cs typeface="Lucida Grande CY"/>
            </a:rPr>
            <a:t>Політи</a:t>
          </a:r>
          <a:r>
            <a:rPr lang="uk-UA" sz="2400" kern="1200" dirty="0" smtClean="0">
              <a:latin typeface="Lucida Grande CY"/>
              <a:cs typeface="Lucida Grande CY"/>
            </a:rPr>
            <a:t>-</a:t>
          </a:r>
          <a:r>
            <a:rPr lang="en-US" sz="2400" kern="1200" dirty="0" err="1" smtClean="0">
              <a:latin typeface="Lucida Grande CY"/>
              <a:cs typeface="Lucida Grande CY"/>
            </a:rPr>
            <a:t>чні</a:t>
          </a:r>
          <a:endParaRPr lang="en-US" sz="2400" kern="1200" dirty="0">
            <a:latin typeface="Lucida Grande CY"/>
            <a:cs typeface="Lucida Grande CY"/>
          </a:endParaRPr>
        </a:p>
      </dsp:txBody>
      <dsp:txXfrm>
        <a:off x="4220983" y="721982"/>
        <a:ext cx="1216818" cy="1014015"/>
      </dsp:txXfrm>
    </dsp:sp>
    <dsp:sp modelId="{8739D191-9F4D-BF44-849F-9B760764E455}">
      <dsp:nvSpPr>
        <dsp:cNvPr id="0" name=""/>
        <dsp:cNvSpPr/>
      </dsp:nvSpPr>
      <dsp:spPr>
        <a:xfrm>
          <a:off x="2387358" y="648966"/>
          <a:ext cx="3407092" cy="3407092"/>
        </a:xfrm>
        <a:prstGeom prst="pie">
          <a:avLst>
            <a:gd name="adj1" fmla="val 1800000"/>
            <a:gd name="adj2" fmla="val 9000000"/>
          </a:avLst>
        </a:prstGeom>
        <a:solidFill>
          <a:schemeClr val="accent2">
            <a:alpha val="90000"/>
            <a:hueOff val="0"/>
            <a:satOff val="0"/>
            <a:lumOff val="0"/>
            <a:alphaOff val="-20000"/>
          </a:schemeClr>
        </a:solidFill>
        <a:ln>
          <a:noFill/>
        </a:ln>
        <a:effectLst>
          <a:outerShdw blurRad="101600" dist="38100" dir="5400000" rotWithShape="0">
            <a:srgbClr val="000000">
              <a:alpha val="7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  <a:sp3d extrusionH="28000" prstMaterial="matte"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latin typeface="Lucida Grande CY"/>
              <a:cs typeface="Lucida Grande CY"/>
            </a:rPr>
            <a:t>Релігійні</a:t>
          </a:r>
          <a:endParaRPr lang="en-US" sz="2400" kern="1200" dirty="0">
            <a:latin typeface="Lucida Grande CY"/>
            <a:cs typeface="Lucida Grande CY"/>
          </a:endParaRPr>
        </a:p>
      </dsp:txBody>
      <dsp:txXfrm>
        <a:off x="3198570" y="2859520"/>
        <a:ext cx="1825227" cy="892333"/>
      </dsp:txXfrm>
    </dsp:sp>
    <dsp:sp modelId="{3A2A7128-BDDD-AC4A-9AC4-FD551A8D2424}">
      <dsp:nvSpPr>
        <dsp:cNvPr id="0" name=""/>
        <dsp:cNvSpPr/>
      </dsp:nvSpPr>
      <dsp:spPr>
        <a:xfrm>
          <a:off x="1883090" y="263644"/>
          <a:ext cx="3407092" cy="3407092"/>
        </a:xfrm>
        <a:prstGeom prst="pie">
          <a:avLst>
            <a:gd name="adj1" fmla="val 9000000"/>
            <a:gd name="adj2" fmla="val 16200000"/>
          </a:avLst>
        </a:prstGeom>
        <a:solidFill>
          <a:schemeClr val="accent2">
            <a:alpha val="90000"/>
            <a:hueOff val="0"/>
            <a:satOff val="0"/>
            <a:lumOff val="0"/>
            <a:alphaOff val="-40000"/>
          </a:schemeClr>
        </a:solidFill>
        <a:ln>
          <a:noFill/>
        </a:ln>
        <a:effectLst>
          <a:outerShdw blurRad="101600" dist="38100" dir="5400000" rotWithShape="0">
            <a:srgbClr val="000000">
              <a:alpha val="7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  <a:sp3d extrusionH="28000" prstMaterial="matte"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>
              <a:latin typeface="Lucida Grande CY"/>
              <a:cs typeface="Lucida Grande CY"/>
            </a:rPr>
            <a:t>Соціально-еконо-мічні</a:t>
          </a:r>
          <a:endParaRPr lang="en-US" sz="2400" kern="1200" dirty="0">
            <a:latin typeface="Lucida Grande CY"/>
            <a:cs typeface="Lucida Grande CY"/>
          </a:endParaRPr>
        </a:p>
      </dsp:txBody>
      <dsp:txXfrm>
        <a:off x="2277745" y="985623"/>
        <a:ext cx="1216818" cy="1014015"/>
      </dsp:txXfrm>
    </dsp:sp>
    <dsp:sp modelId="{2F6E24AA-CACF-D145-869E-5CBE404C0E82}">
      <dsp:nvSpPr>
        <dsp:cNvPr id="0" name=""/>
        <dsp:cNvSpPr/>
      </dsp:nvSpPr>
      <dsp:spPr>
        <a:xfrm>
          <a:off x="2214730" y="-210912"/>
          <a:ext cx="3828922" cy="3828922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2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01600" dist="38100" dir="5400000" rotWithShape="0">
            <a:srgbClr val="000000">
              <a:alpha val="75000"/>
            </a:srgbClr>
          </a:outerShdw>
        </a:effectLst>
        <a:sp3d prstMaterial="matte"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A98C0A9-2DC6-4845-8477-E91F7D666EA1}">
      <dsp:nvSpPr>
        <dsp:cNvPr id="0" name=""/>
        <dsp:cNvSpPr/>
      </dsp:nvSpPr>
      <dsp:spPr>
        <a:xfrm>
          <a:off x="2176442" y="437836"/>
          <a:ext cx="3828922" cy="3828922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2">
            <a:shade val="90000"/>
            <a:hueOff val="0"/>
            <a:satOff val="-41827"/>
            <a:lumOff val="30007"/>
            <a:alphaOff val="0"/>
          </a:schemeClr>
        </a:solidFill>
        <a:ln>
          <a:noFill/>
        </a:ln>
        <a:effectLst>
          <a:outerShdw blurRad="101600" dist="38100" dir="5400000" rotWithShape="0">
            <a:srgbClr val="000000">
              <a:alpha val="75000"/>
            </a:srgbClr>
          </a:outerShdw>
        </a:effectLst>
        <a:sp3d prstMaterial="matte"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407F7E3-7690-3E47-95A8-5D54CC81A128}">
      <dsp:nvSpPr>
        <dsp:cNvPr id="0" name=""/>
        <dsp:cNvSpPr/>
      </dsp:nvSpPr>
      <dsp:spPr>
        <a:xfrm>
          <a:off x="1671894" y="52728"/>
          <a:ext cx="3828922" cy="3828922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2">
            <a:shade val="90000"/>
            <a:hueOff val="0"/>
            <a:satOff val="-83655"/>
            <a:lumOff val="60014"/>
            <a:alphaOff val="0"/>
          </a:schemeClr>
        </a:solidFill>
        <a:ln>
          <a:noFill/>
        </a:ln>
        <a:effectLst>
          <a:outerShdw blurRad="101600" dist="38100" dir="5400000" rotWithShape="0">
            <a:srgbClr val="000000">
              <a:alpha val="75000"/>
            </a:srgbClr>
          </a:outerShdw>
        </a:effectLst>
        <a:sp3d prstMaterial="matte"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FBF4224-AD86-8948-AA06-2F00CA57E02E}">
      <dsp:nvSpPr>
        <dsp:cNvPr id="0" name=""/>
        <dsp:cNvSpPr/>
      </dsp:nvSpPr>
      <dsp:spPr>
        <a:xfrm>
          <a:off x="0" y="0"/>
          <a:ext cx="6932558" cy="11686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01600" dist="38100" dir="5400000" rotWithShape="0">
            <a:srgbClr val="000000">
              <a:alpha val="7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>
              <a:latin typeface="Lucida Grande CY"/>
              <a:cs typeface="Lucida Grande CY"/>
            </a:rPr>
            <a:t>Клан аль-Асадів у влади з 1970 р., Башар аль-Асад- з 2000 р.</a:t>
          </a:r>
          <a:endParaRPr lang="uk-UA" sz="2400" kern="1200" dirty="0">
            <a:latin typeface="Lucida Grande CY"/>
            <a:cs typeface="Lucida Grande CY"/>
          </a:endParaRPr>
        </a:p>
      </dsp:txBody>
      <dsp:txXfrm>
        <a:off x="0" y="0"/>
        <a:ext cx="5641239" cy="1168614"/>
      </dsp:txXfrm>
    </dsp:sp>
    <dsp:sp modelId="{083728CD-54DE-5545-A314-91A5545179A4}">
      <dsp:nvSpPr>
        <dsp:cNvPr id="0" name=""/>
        <dsp:cNvSpPr/>
      </dsp:nvSpPr>
      <dsp:spPr>
        <a:xfrm>
          <a:off x="580601" y="1381089"/>
          <a:ext cx="6932558" cy="11686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01600" dist="38100" dir="5400000" rotWithShape="0">
            <a:srgbClr val="000000">
              <a:alpha val="7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>
              <a:latin typeface="Lucida Grande CY"/>
              <a:cs typeface="Lucida Grande CY"/>
            </a:rPr>
            <a:t>1963-2011- режим надзвичайного стану </a:t>
          </a:r>
          <a:endParaRPr lang="uk-UA" sz="2400" kern="1200" dirty="0">
            <a:latin typeface="Lucida Grande CY"/>
            <a:cs typeface="Lucida Grande CY"/>
          </a:endParaRPr>
        </a:p>
      </dsp:txBody>
      <dsp:txXfrm>
        <a:off x="580601" y="1381089"/>
        <a:ext cx="5592357" cy="1168614"/>
      </dsp:txXfrm>
    </dsp:sp>
    <dsp:sp modelId="{CA40D34D-C34B-E840-A830-6A663707A597}">
      <dsp:nvSpPr>
        <dsp:cNvPr id="0" name=""/>
        <dsp:cNvSpPr/>
      </dsp:nvSpPr>
      <dsp:spPr>
        <a:xfrm>
          <a:off x="1152537" y="2762178"/>
          <a:ext cx="6932558" cy="11686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01600" dist="38100" dir="5400000" rotWithShape="0">
            <a:srgbClr val="000000">
              <a:alpha val="7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>
              <a:latin typeface="Lucida Grande CY"/>
              <a:cs typeface="Lucida Grande CY"/>
            </a:rPr>
            <a:t>Країна жорсткої диктатури, блокуються прогресивні реформи</a:t>
          </a:r>
          <a:endParaRPr lang="uk-UA" sz="2400" kern="1200" dirty="0">
            <a:latin typeface="Lucida Grande CY"/>
            <a:cs typeface="Lucida Grande CY"/>
          </a:endParaRPr>
        </a:p>
      </dsp:txBody>
      <dsp:txXfrm>
        <a:off x="1152537" y="2762178"/>
        <a:ext cx="5601023" cy="1168614"/>
      </dsp:txXfrm>
    </dsp:sp>
    <dsp:sp modelId="{D84AD32B-0811-AB47-B8C7-826063BC0BE8}">
      <dsp:nvSpPr>
        <dsp:cNvPr id="0" name=""/>
        <dsp:cNvSpPr/>
      </dsp:nvSpPr>
      <dsp:spPr>
        <a:xfrm>
          <a:off x="1733139" y="4143267"/>
          <a:ext cx="6932558" cy="11686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01600" dist="38100" dir="5400000" rotWithShape="0">
            <a:srgbClr val="000000">
              <a:alpha val="7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>
              <a:latin typeface="Lucida Grande CY"/>
              <a:cs typeface="Lucida Grande CY"/>
            </a:rPr>
            <a:t>Опозиція прагне змінити існуючий режим влади</a:t>
          </a:r>
          <a:endParaRPr lang="uk-UA" sz="2400" kern="1200" dirty="0">
            <a:latin typeface="Lucida Grande CY"/>
            <a:cs typeface="Lucida Grande CY"/>
          </a:endParaRPr>
        </a:p>
      </dsp:txBody>
      <dsp:txXfrm>
        <a:off x="1733139" y="4143267"/>
        <a:ext cx="5592357" cy="1168614"/>
      </dsp:txXfrm>
    </dsp:sp>
    <dsp:sp modelId="{9334B38B-9AA5-7344-8E89-5285CB84541C}">
      <dsp:nvSpPr>
        <dsp:cNvPr id="0" name=""/>
        <dsp:cNvSpPr/>
      </dsp:nvSpPr>
      <dsp:spPr>
        <a:xfrm>
          <a:off x="6172959" y="895052"/>
          <a:ext cx="759599" cy="75959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>
            <a:latin typeface="Lucida Grande CY"/>
            <a:cs typeface="Lucida Grande CY"/>
          </a:endParaRPr>
        </a:p>
      </dsp:txBody>
      <dsp:txXfrm>
        <a:off x="6172959" y="895052"/>
        <a:ext cx="759599" cy="759599"/>
      </dsp:txXfrm>
    </dsp:sp>
    <dsp:sp modelId="{80355F89-D106-8E47-AEB7-F65ED6E2F4B3}">
      <dsp:nvSpPr>
        <dsp:cNvPr id="0" name=""/>
        <dsp:cNvSpPr/>
      </dsp:nvSpPr>
      <dsp:spPr>
        <a:xfrm>
          <a:off x="6753561" y="2276141"/>
          <a:ext cx="759599" cy="75959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>
            <a:latin typeface="Lucida Grande CY"/>
            <a:cs typeface="Lucida Grande CY"/>
          </a:endParaRPr>
        </a:p>
      </dsp:txBody>
      <dsp:txXfrm>
        <a:off x="6753561" y="2276141"/>
        <a:ext cx="759599" cy="759599"/>
      </dsp:txXfrm>
    </dsp:sp>
    <dsp:sp modelId="{A4EC7CEB-F061-9B4F-96C7-2C081F987CD7}">
      <dsp:nvSpPr>
        <dsp:cNvPr id="0" name=""/>
        <dsp:cNvSpPr/>
      </dsp:nvSpPr>
      <dsp:spPr>
        <a:xfrm>
          <a:off x="7325497" y="3657230"/>
          <a:ext cx="759599" cy="75959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>
            <a:latin typeface="Lucida Grande CY"/>
            <a:cs typeface="Lucida Grande CY"/>
          </a:endParaRPr>
        </a:p>
      </dsp:txBody>
      <dsp:txXfrm>
        <a:off x="7325497" y="3657230"/>
        <a:ext cx="759599" cy="75959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738550B-305E-7D49-8277-25A8BB46B194}">
      <dsp:nvSpPr>
        <dsp:cNvPr id="0" name=""/>
        <dsp:cNvSpPr/>
      </dsp:nvSpPr>
      <dsp:spPr>
        <a:xfrm>
          <a:off x="147006" y="0"/>
          <a:ext cx="8849987" cy="6025072"/>
        </a:xfrm>
        <a:prstGeom prst="diamond">
          <a:avLst/>
        </a:prstGeom>
        <a:solidFill>
          <a:schemeClr val="accent6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45A9EC-D55F-A44C-A63B-DFF20F7574CB}">
      <dsp:nvSpPr>
        <dsp:cNvPr id="0" name=""/>
        <dsp:cNvSpPr/>
      </dsp:nvSpPr>
      <dsp:spPr>
        <a:xfrm>
          <a:off x="1546222" y="417942"/>
          <a:ext cx="3521024" cy="2658656"/>
        </a:xfrm>
        <a:prstGeom prst="roundRect">
          <a:avLst/>
        </a:prstGeom>
        <a:solidFill>
          <a:schemeClr val="accent6">
            <a:shade val="80000"/>
            <a:hueOff val="0"/>
            <a:satOff val="0"/>
            <a:lumOff val="0"/>
            <a:alphaOff val="0"/>
          </a:schemeClr>
        </a:solidFill>
        <a:ln w="38100" cap="flat" cmpd="sng" algn="ctr">
          <a:noFill/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>
              <a:solidFill>
                <a:schemeClr val="accent1"/>
              </a:solidFill>
              <a:latin typeface="Lucida Grande CY"/>
              <a:cs typeface="Lucida Grande CY"/>
            </a:rPr>
            <a:t>67% населення-мусульмани-суніти 16% -алавіти(крайнє відгалуження шиїзму,трактування ісламу значно різниться з сунітським)</a:t>
          </a:r>
          <a:endParaRPr lang="en-US" sz="2000" kern="1200" dirty="0">
            <a:solidFill>
              <a:schemeClr val="accent1"/>
            </a:solidFill>
            <a:latin typeface="Lucida Grande CY"/>
            <a:cs typeface="Lucida Grande CY"/>
          </a:endParaRPr>
        </a:p>
      </dsp:txBody>
      <dsp:txXfrm>
        <a:off x="1546222" y="417942"/>
        <a:ext cx="3521024" cy="2658656"/>
      </dsp:txXfrm>
    </dsp:sp>
    <dsp:sp modelId="{7FB64649-3B6D-9A49-A319-DAF77821B87A}">
      <dsp:nvSpPr>
        <dsp:cNvPr id="0" name=""/>
        <dsp:cNvSpPr/>
      </dsp:nvSpPr>
      <dsp:spPr>
        <a:xfrm>
          <a:off x="4895121" y="424486"/>
          <a:ext cx="3377993" cy="2588045"/>
        </a:xfrm>
        <a:prstGeom prst="roundRect">
          <a:avLst/>
        </a:prstGeom>
        <a:solidFill>
          <a:schemeClr val="accent6">
            <a:shade val="80000"/>
            <a:hueOff val="13651"/>
            <a:satOff val="776"/>
            <a:lumOff val="6774"/>
            <a:alphaOff val="0"/>
          </a:schemeClr>
        </a:solidFill>
        <a:ln w="38100" cap="flat" cmpd="sng" algn="ctr">
          <a:noFill/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>
              <a:solidFill>
                <a:srgbClr val="0000FF"/>
              </a:solidFill>
              <a:latin typeface="Lucida Grande CY"/>
              <a:cs typeface="Lucida Grande CY"/>
            </a:rPr>
            <a:t>Правляча верхівка (в т.ч. Аль-Асади)- алавіти: населення секуляризоване на еліту (алавітів) та “всіх інших”</a:t>
          </a:r>
          <a:endParaRPr lang="en-US" sz="2000" kern="1200" dirty="0">
            <a:solidFill>
              <a:srgbClr val="0000FF"/>
            </a:solidFill>
            <a:latin typeface="Lucida Grande CY"/>
            <a:cs typeface="Lucida Grande CY"/>
          </a:endParaRPr>
        </a:p>
      </dsp:txBody>
      <dsp:txXfrm>
        <a:off x="4895121" y="424486"/>
        <a:ext cx="3377993" cy="2588045"/>
      </dsp:txXfrm>
    </dsp:sp>
    <dsp:sp modelId="{DA3D08A6-C469-1F45-9429-261FA32CD77D}">
      <dsp:nvSpPr>
        <dsp:cNvPr id="0" name=""/>
        <dsp:cNvSpPr/>
      </dsp:nvSpPr>
      <dsp:spPr>
        <a:xfrm>
          <a:off x="1634503" y="3012539"/>
          <a:ext cx="3344462" cy="2812966"/>
        </a:xfrm>
        <a:prstGeom prst="roundRect">
          <a:avLst/>
        </a:prstGeom>
        <a:solidFill>
          <a:schemeClr val="accent6">
            <a:shade val="80000"/>
            <a:hueOff val="27302"/>
            <a:satOff val="1552"/>
            <a:lumOff val="13549"/>
            <a:alphaOff val="0"/>
          </a:schemeClr>
        </a:solidFill>
        <a:ln w="38100" cap="flat" cmpd="sng" algn="ctr">
          <a:noFill/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>
              <a:solidFill>
                <a:srgbClr val="000090"/>
              </a:solidFill>
              <a:latin typeface="Lucida Grande CY"/>
              <a:cs typeface="Lucida Grande CY"/>
            </a:rPr>
            <a:t>70% антиурядових заворушень починались сунітами близ мечетей</a:t>
          </a:r>
          <a:endParaRPr lang="en-US" sz="2000" kern="1200" dirty="0">
            <a:solidFill>
              <a:srgbClr val="000090"/>
            </a:solidFill>
            <a:latin typeface="Lucida Grande CY"/>
            <a:cs typeface="Lucida Grande CY"/>
          </a:endParaRPr>
        </a:p>
      </dsp:txBody>
      <dsp:txXfrm>
        <a:off x="1634503" y="3012539"/>
        <a:ext cx="3344462" cy="2812966"/>
      </dsp:txXfrm>
    </dsp:sp>
    <dsp:sp modelId="{1B0EE950-CAB3-6645-80D5-BE8918F78C87}">
      <dsp:nvSpPr>
        <dsp:cNvPr id="0" name=""/>
        <dsp:cNvSpPr/>
      </dsp:nvSpPr>
      <dsp:spPr>
        <a:xfrm>
          <a:off x="4953807" y="3012539"/>
          <a:ext cx="3391270" cy="2805870"/>
        </a:xfrm>
        <a:prstGeom prst="roundRect">
          <a:avLst/>
        </a:prstGeom>
        <a:solidFill>
          <a:schemeClr val="accent6">
            <a:shade val="80000"/>
            <a:hueOff val="40953"/>
            <a:satOff val="2328"/>
            <a:lumOff val="20323"/>
            <a:alphaOff val="0"/>
          </a:schemeClr>
        </a:solidFill>
        <a:ln w="38100" cap="flat" cmpd="sng" algn="ctr">
          <a:noFill/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>
              <a:solidFill>
                <a:srgbClr val="660066"/>
              </a:solidFill>
              <a:latin typeface="Lucida Grande CY"/>
              <a:cs typeface="Lucida Grande CY"/>
            </a:rPr>
            <a:t>Спроба відновлення ролі релігії у веденні державних справ-конфлікт, ініційований сунітським угрупуванням “Брати-мусульмани” у 1982 р.</a:t>
          </a:r>
          <a:endParaRPr lang="en-US" sz="2000" kern="1200" dirty="0">
            <a:solidFill>
              <a:srgbClr val="660066"/>
            </a:solidFill>
            <a:latin typeface="Lucida Grande CY"/>
            <a:cs typeface="Lucida Grande CY"/>
          </a:endParaRPr>
        </a:p>
      </dsp:txBody>
      <dsp:txXfrm>
        <a:off x="4953807" y="3012539"/>
        <a:ext cx="3391270" cy="28058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F8C647-A70B-4311-BF9C-3F3B136499C3}" type="datetimeFigureOut">
              <a:rPr lang="uk-UA" smtClean="0"/>
              <a:pPr/>
              <a:t>07.12.2011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01C560-4255-4BE2-827A-EA020D5930BA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01C560-4255-4BE2-827A-EA020D5930BA}" type="slidenum">
              <a:rPr lang="uk-UA" smtClean="0"/>
              <a:pPr/>
              <a:t>10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3124200"/>
            <a:ext cx="6477000" cy="1914144"/>
          </a:xfrm>
        </p:spPr>
        <p:txBody>
          <a:bodyPr vert="horz" lIns="45720" tIns="0" rIns="45720" bIns="0" rtlCol="0" anchor="b" anchorCtr="0">
            <a:noAutofit/>
          </a:bodyPr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800" y="5056632"/>
            <a:ext cx="6477000" cy="1174088"/>
          </a:xfrm>
        </p:spPr>
        <p:txBody>
          <a:bodyPr vert="horz" lIns="91440" tIns="0" rIns="45720" bIns="0" rtlCol="0">
            <a:normAutofit/>
          </a:bodyPr>
          <a:lstStyle>
            <a:lvl1pPr marL="0" indent="0" algn="l" defTabSz="914400" rtl="0" eaLnBrk="1" latinLnBrk="0" hangingPunct="1">
              <a:lnSpc>
                <a:spcPts val="2600"/>
              </a:lnSpc>
              <a:spcBef>
                <a:spcPts val="0"/>
              </a:spcBef>
              <a:buSzPct val="90000"/>
              <a:buFontTx/>
              <a:buNone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00216"/>
            <a:ext cx="1984248" cy="274320"/>
          </a:xfrm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100" kern="1200">
                <a:solidFill>
                  <a:schemeClr val="tx1"/>
                </a:solidFill>
                <a:latin typeface="Rockwell" pitchFamily="18" charset="0"/>
                <a:ea typeface="+mn-ea"/>
                <a:cs typeface="+mn-cs"/>
              </a:defRPr>
            </a:lvl1pPr>
          </a:lstStyle>
          <a:p>
            <a:fld id="{D78DDAA9-57C7-6349-88E7-31F67D55F105}" type="datetimeFigureOut">
              <a:rPr lang="en-US" smtClean="0"/>
              <a:pPr/>
              <a:t>12/7/2011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59352" y="6300216"/>
            <a:ext cx="3813048" cy="274320"/>
          </a:xfrm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100" kern="1200">
                <a:solidFill>
                  <a:schemeClr val="tx1"/>
                </a:solidFill>
                <a:latin typeface="Rockwell" pitchFamily="18" charset="0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300216"/>
            <a:ext cx="685800" cy="274320"/>
          </a:xfrm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100" kern="1200">
                <a:solidFill>
                  <a:schemeClr val="tx1"/>
                </a:solidFill>
                <a:latin typeface="Rockwell" pitchFamily="18" charset="0"/>
                <a:ea typeface="+mn-ea"/>
                <a:cs typeface="+mn-cs"/>
              </a:defRPr>
            </a:lvl1pPr>
          </a:lstStyle>
          <a:p>
            <a:fld id="{2C6B1FF6-39B9-40F5-8B67-33C6354A3D4F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Click to edit Master text styles</a:t>
            </a:r>
          </a:p>
          <a:p>
            <a:pPr lvl="1"/>
            <a:r>
              <a:rPr lang="uk-UA" smtClean="0"/>
              <a:t>Second level</a:t>
            </a:r>
          </a:p>
          <a:p>
            <a:pPr lvl="2"/>
            <a:r>
              <a:rPr lang="uk-UA" smtClean="0"/>
              <a:t>Third level</a:t>
            </a:r>
          </a:p>
          <a:p>
            <a:pPr lvl="3"/>
            <a:r>
              <a:rPr lang="uk-UA" smtClean="0"/>
              <a:t>Fourth level</a:t>
            </a:r>
          </a:p>
          <a:p>
            <a:pPr lvl="4"/>
            <a:r>
              <a:rPr lang="uk-UA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DDAA9-57C7-6349-88E7-31F67D55F105}" type="datetimeFigureOut">
              <a:rPr lang="en-US" smtClean="0"/>
              <a:pPr/>
              <a:t>12/7/2011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E7510-2D06-5340-880F-DB0BB00979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Watermar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1122215" y="3200400"/>
            <a:ext cx="8021782" cy="2209800"/>
          </a:xfrm>
        </p:spPr>
        <p:txBody>
          <a:bodyPr wrap="none" lIns="0" tIns="0" rIns="0" bIns="0" anchor="ctr" anchorCtr="0">
            <a:noAutofit/>
          </a:bodyPr>
          <a:lstStyle>
            <a:lvl1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1pPr>
            <a:lvl2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2pPr>
            <a:lvl3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3pPr>
            <a:lvl4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4pPr>
            <a:lvl5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5pPr>
          </a:lstStyle>
          <a:p>
            <a:pPr lvl="0"/>
            <a:r>
              <a:rPr lang="uk-UA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0813" y="3833095"/>
            <a:ext cx="4724400" cy="1209964"/>
          </a:xfrm>
        </p:spPr>
        <p:txBody>
          <a:bodyPr lIns="45720" tIns="0" rIns="45720" bIns="0" anchor="b" anchorCtr="0">
            <a:noAutofit/>
          </a:bodyPr>
          <a:lstStyle>
            <a:lvl1pPr algn="l">
              <a:lnSpc>
                <a:spcPts val="5000"/>
              </a:lnSpc>
              <a:defRPr sz="4600"/>
            </a:lvl1pPr>
          </a:lstStyle>
          <a:p>
            <a:r>
              <a:rPr lang="uk-UA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0813" y="5056909"/>
            <a:ext cx="4724400" cy="1156586"/>
          </a:xfrm>
        </p:spPr>
        <p:txBody>
          <a:bodyPr lIns="91440" tIns="0" rIns="45720" bIns="0">
            <a:normAutofit/>
          </a:bodyPr>
          <a:lstStyle>
            <a:lvl1pPr marL="0" indent="0" algn="l">
              <a:lnSpc>
                <a:spcPts val="2600"/>
              </a:lnSpc>
              <a:spcBef>
                <a:spcPct val="0"/>
              </a:spcBef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98744"/>
            <a:ext cx="1981200" cy="273050"/>
          </a:xfrm>
        </p:spPr>
        <p:txBody>
          <a:bodyPr/>
          <a:lstStyle>
            <a:lvl1pPr algn="l">
              <a:defRPr sz="1100">
                <a:latin typeface="Rockwell" pitchFamily="18" charset="0"/>
              </a:defRPr>
            </a:lvl1pPr>
          </a:lstStyle>
          <a:p>
            <a:fld id="{D78DDAA9-57C7-6349-88E7-31F67D55F105}" type="datetimeFigureOut">
              <a:rPr lang="en-US" smtClean="0"/>
              <a:pPr/>
              <a:t>12/7/2011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400" y="6298744"/>
            <a:ext cx="3810000" cy="27305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64856" y="6312392"/>
            <a:ext cx="685800" cy="265089"/>
          </a:xfrm>
        </p:spPr>
        <p:txBody>
          <a:bodyPr/>
          <a:lstStyle>
            <a:lvl1pPr>
              <a:defRPr sz="1100">
                <a:solidFill>
                  <a:schemeClr val="tx1"/>
                </a:solidFill>
                <a:latin typeface="Rockwell" pitchFamily="18" charset="0"/>
              </a:defRPr>
            </a:lvl1pPr>
          </a:lstStyle>
          <a:p>
            <a:fld id="{CE6E7510-2D06-5340-880F-DB0BB00979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94560"/>
            <a:ext cx="7772400" cy="1362075"/>
          </a:xfrm>
        </p:spPr>
        <p:txBody>
          <a:bodyPr vert="horz" lIns="45720" tIns="0" rIns="45720" bIns="0" rtlCol="0" anchor="b" anchorCtr="0">
            <a:noAutofit/>
          </a:bodyPr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sz="4600" b="1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557016"/>
            <a:ext cx="7772400" cy="987552"/>
          </a:xfrm>
        </p:spPr>
        <p:txBody>
          <a:bodyPr vert="horz" lIns="91440" tIns="0" rIns="45720" bIns="0" rtlCol="0" anchor="t" anchorCtr="0">
            <a:normAutofit/>
          </a:bodyPr>
          <a:lstStyle>
            <a:lvl1pPr marL="0" indent="0">
              <a:spcBef>
                <a:spcPct val="0"/>
              </a:spcBef>
              <a:buNone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SzPct val="90000"/>
              <a:buFontTx/>
              <a:buNone/>
            </a:pPr>
            <a:r>
              <a:rPr lang="uk-U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5F9B5-85F7-443F-A1D5-3EAA3C3899FA}" type="datetimeFigureOut">
              <a:rPr lang="en-US" smtClean="0"/>
              <a:pPr/>
              <a:t>12/7/2011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1A3BC-1721-41A9-A28E-3ABDE20B2B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with Watermar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712693" y="1689847"/>
            <a:ext cx="8431303" cy="2209800"/>
          </a:xfrm>
        </p:spPr>
        <p:txBody>
          <a:bodyPr wrap="none" lIns="0" tIns="0" rIns="0" bIns="0" anchor="ctr" anchorCtr="0">
            <a:noAutofit/>
          </a:bodyPr>
          <a:lstStyle>
            <a:lvl1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1pPr>
            <a:lvl2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2pPr>
            <a:lvl3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3pPr>
            <a:lvl4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4pPr>
            <a:lvl5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5pPr>
          </a:lstStyle>
          <a:p>
            <a:pPr lvl="0"/>
            <a:r>
              <a:rPr lang="uk-UA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196353"/>
            <a:ext cx="5334000" cy="1362075"/>
          </a:xfrm>
        </p:spPr>
        <p:txBody>
          <a:bodyPr lIns="45720" tIns="0" rIns="45720" bIns="0" anchor="b" anchorCtr="0"/>
          <a:lstStyle>
            <a:lvl1pPr algn="l">
              <a:lnSpc>
                <a:spcPts val="5000"/>
              </a:lnSpc>
              <a:defRPr sz="4600" b="1" cap="none" baseline="0"/>
            </a:lvl1pPr>
          </a:lstStyle>
          <a:p>
            <a:r>
              <a:rPr lang="uk-UA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560618"/>
            <a:ext cx="5334000" cy="983087"/>
          </a:xfrm>
        </p:spPr>
        <p:txBody>
          <a:bodyPr tIns="0" rIns="45720" bIns="0" anchor="t" anchorCtr="0"/>
          <a:lstStyle>
            <a:lvl1pPr marL="0" indent="0">
              <a:spcBef>
                <a:spcPct val="0"/>
              </a:spcBef>
              <a:buNone/>
              <a:defRPr sz="2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DDAA9-57C7-6349-88E7-31F67D55F105}" type="datetimeFigureOut">
              <a:rPr lang="en-US" smtClean="0"/>
              <a:pPr/>
              <a:t>12/7/2011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E7510-2D06-5340-880F-DB0BB00979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with Picture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2775" y="4069804"/>
            <a:ext cx="5538788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600" b="1"/>
            </a:lvl1pPr>
          </a:lstStyle>
          <a:p>
            <a:r>
              <a:rPr lang="uk-UA" smtClean="0"/>
              <a:t>Click to edit Master title style</a:t>
            </a:r>
            <a:endParaRPr/>
          </a:p>
        </p:txBody>
      </p:sp>
      <p:grpSp>
        <p:nvGrpSpPr>
          <p:cNvPr id="3" name="Group 8"/>
          <p:cNvGrpSpPr/>
          <p:nvPr/>
        </p:nvGrpSpPr>
        <p:grpSpPr>
          <a:xfrm rot="21240000">
            <a:off x="654352" y="445180"/>
            <a:ext cx="5416247" cy="3630168"/>
            <a:chOff x="1524000" y="381000"/>
            <a:chExt cx="3657600" cy="4737978"/>
          </a:xfrm>
        </p:grpSpPr>
        <p:sp>
          <p:nvSpPr>
            <p:cNvPr id="10" name="Rectangle 9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2" name="Picture Placeholder 9"/>
          <p:cNvSpPr>
            <a:spLocks noGrp="1"/>
          </p:cNvSpPr>
          <p:nvPr>
            <p:ph type="pic" sz="quarter" idx="15"/>
          </p:nvPr>
        </p:nvSpPr>
        <p:spPr>
          <a:xfrm rot="21240000">
            <a:off x="857677" y="632632"/>
            <a:ext cx="5009597" cy="3255264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uk-UA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58117" y="5230906"/>
            <a:ext cx="5532958" cy="865093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DDAA9-57C7-6349-88E7-31F67D55F105}" type="datetimeFigureOut">
              <a:rPr lang="en-US" smtClean="0"/>
              <a:pPr/>
              <a:t>12/7/2011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E7510-2D06-5340-880F-DB0BB00979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Click to edit Master text styles</a:t>
            </a:r>
          </a:p>
          <a:p>
            <a:pPr lvl="1"/>
            <a:r>
              <a:rPr lang="uk-UA" smtClean="0"/>
              <a:t>Second level</a:t>
            </a:r>
          </a:p>
          <a:p>
            <a:pPr lvl="2"/>
            <a:r>
              <a:rPr lang="uk-UA" smtClean="0"/>
              <a:t>Third level</a:t>
            </a:r>
          </a:p>
          <a:p>
            <a:pPr lvl="3"/>
            <a:r>
              <a:rPr lang="uk-UA" smtClean="0"/>
              <a:t>Fourth level</a:t>
            </a:r>
          </a:p>
          <a:p>
            <a:pPr lvl="4"/>
            <a:r>
              <a:rPr lang="uk-UA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Click to edit Master text styles</a:t>
            </a:r>
          </a:p>
          <a:p>
            <a:pPr lvl="1"/>
            <a:r>
              <a:rPr lang="uk-UA" smtClean="0"/>
              <a:t>Second level</a:t>
            </a:r>
          </a:p>
          <a:p>
            <a:pPr lvl="2"/>
            <a:r>
              <a:rPr lang="uk-UA" smtClean="0"/>
              <a:t>Third level</a:t>
            </a:r>
          </a:p>
          <a:p>
            <a:pPr lvl="3"/>
            <a:r>
              <a:rPr lang="uk-UA" smtClean="0"/>
              <a:t>Fourth level</a:t>
            </a:r>
          </a:p>
          <a:p>
            <a:pPr lvl="4"/>
            <a:r>
              <a:rPr lang="uk-UA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DDAA9-57C7-6349-88E7-31F67D55F105}" type="datetimeFigureOut">
              <a:rPr lang="en-US" smtClean="0"/>
              <a:pPr/>
              <a:t>12/7/2011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E7510-2D06-5340-880F-DB0BB00979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326" y="1419366"/>
            <a:ext cx="3200400" cy="584035"/>
          </a:xfrm>
        </p:spPr>
        <p:txBody>
          <a:bodyPr anchor="b"/>
          <a:lstStyle>
            <a:lvl1pPr marL="0" indent="0" algn="ctr">
              <a:spcBef>
                <a:spcPct val="0"/>
              </a:spcBef>
              <a:buNone/>
              <a:defRPr sz="2200" b="0">
                <a:solidFill>
                  <a:schemeClr val="tx2">
                    <a:lumMod val="60000"/>
                    <a:lumOff val="40000"/>
                  </a:schemeClr>
                </a:solidFill>
                <a:latin typeface="Impact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7367" y="2174875"/>
            <a:ext cx="3566160" cy="3616325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Click to edit Master text styles</a:t>
            </a:r>
          </a:p>
          <a:p>
            <a:pPr lvl="1"/>
            <a:r>
              <a:rPr lang="uk-UA" smtClean="0"/>
              <a:t>Second level</a:t>
            </a:r>
          </a:p>
          <a:p>
            <a:pPr lvl="2"/>
            <a:r>
              <a:rPr lang="uk-UA" smtClean="0"/>
              <a:t>Third level</a:t>
            </a:r>
          </a:p>
          <a:p>
            <a:pPr lvl="3"/>
            <a:r>
              <a:rPr lang="uk-UA" smtClean="0"/>
              <a:t>Fourth level</a:t>
            </a:r>
          </a:p>
          <a:p>
            <a:pPr lvl="4"/>
            <a:r>
              <a:rPr lang="uk-UA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30247" y="1419366"/>
            <a:ext cx="3200400" cy="584035"/>
          </a:xfrm>
        </p:spPr>
        <p:txBody>
          <a:bodyPr anchor="b"/>
          <a:lstStyle>
            <a:lvl1pPr marL="0" indent="0" algn="ctr">
              <a:spcBef>
                <a:spcPct val="0"/>
              </a:spcBef>
              <a:buNone/>
              <a:defRPr sz="2200" b="0">
                <a:solidFill>
                  <a:schemeClr val="tx2">
                    <a:lumMod val="60000"/>
                    <a:lumOff val="40000"/>
                  </a:schemeClr>
                </a:solidFill>
                <a:latin typeface="Impact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6514" y="2174875"/>
            <a:ext cx="3566160" cy="3616325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Click to edit Master text styles</a:t>
            </a:r>
          </a:p>
          <a:p>
            <a:pPr lvl="1"/>
            <a:r>
              <a:rPr lang="uk-UA" smtClean="0"/>
              <a:t>Second level</a:t>
            </a:r>
          </a:p>
          <a:p>
            <a:pPr lvl="2"/>
            <a:r>
              <a:rPr lang="uk-UA" smtClean="0"/>
              <a:t>Third level</a:t>
            </a:r>
          </a:p>
          <a:p>
            <a:pPr lvl="3"/>
            <a:r>
              <a:rPr lang="uk-UA" smtClean="0"/>
              <a:t>Fourth level</a:t>
            </a:r>
          </a:p>
          <a:p>
            <a:pPr lvl="4"/>
            <a:r>
              <a:rPr lang="uk-UA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DDAA9-57C7-6349-88E7-31F67D55F105}" type="datetimeFigureOut">
              <a:rPr lang="en-US" smtClean="0"/>
              <a:pPr/>
              <a:t>12/7/2011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E7510-2D06-5340-880F-DB0BB00979A0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1" name="Picture 10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039" y="1897040"/>
            <a:ext cx="3228975" cy="142875"/>
          </a:xfrm>
          <a:prstGeom prst="rect">
            <a:avLst/>
          </a:prstGeom>
        </p:spPr>
      </p:pic>
      <p:pic>
        <p:nvPicPr>
          <p:cNvPr id="13" name="Picture 12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5960" y="1897040"/>
            <a:ext cx="3228975" cy="142875"/>
          </a:xfrm>
          <a:prstGeom prst="rect">
            <a:avLst/>
          </a:prstGeom>
        </p:spPr>
      </p:pic>
      <p:pic>
        <p:nvPicPr>
          <p:cNvPr id="12" name="Picture 11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039" y="1897040"/>
            <a:ext cx="3228975" cy="142875"/>
          </a:xfrm>
          <a:prstGeom prst="rect">
            <a:avLst/>
          </a:prstGeom>
        </p:spPr>
      </p:pic>
      <p:pic>
        <p:nvPicPr>
          <p:cNvPr id="14" name="Picture 13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5960" y="1897040"/>
            <a:ext cx="3228975" cy="142875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8"/>
            <a:ext cx="731520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Click to edit Master text styles</a:t>
            </a:r>
          </a:p>
          <a:p>
            <a:pPr lvl="1"/>
            <a:r>
              <a:rPr lang="uk-UA" smtClean="0"/>
              <a:t>Second level</a:t>
            </a:r>
          </a:p>
          <a:p>
            <a:pPr lvl="2"/>
            <a:r>
              <a:rPr lang="uk-UA" smtClean="0"/>
              <a:t>Third level</a:t>
            </a:r>
          </a:p>
          <a:p>
            <a:pPr lvl="3"/>
            <a:r>
              <a:rPr lang="uk-UA" smtClean="0"/>
              <a:t>Fourth level</a:t>
            </a:r>
          </a:p>
          <a:p>
            <a:pPr lvl="4"/>
            <a:r>
              <a:rPr lang="uk-UA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DDAA9-57C7-6349-88E7-31F67D55F105}" type="datetimeFigureOut">
              <a:rPr lang="en-US" smtClean="0"/>
              <a:pPr/>
              <a:t>12/7/2011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E7510-2D06-5340-880F-DB0BB00979A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914400" y="3870960"/>
            <a:ext cx="731520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Click to edit Master text styles</a:t>
            </a:r>
          </a:p>
          <a:p>
            <a:pPr lvl="1"/>
            <a:r>
              <a:rPr lang="uk-UA" smtClean="0"/>
              <a:t>Second level</a:t>
            </a:r>
          </a:p>
          <a:p>
            <a:pPr lvl="2"/>
            <a:r>
              <a:rPr lang="uk-UA" smtClean="0"/>
              <a:t>Third level</a:t>
            </a:r>
          </a:p>
          <a:p>
            <a:pPr lvl="3"/>
            <a:r>
              <a:rPr lang="uk-UA" smtClean="0"/>
              <a:t>Fourth level</a:t>
            </a:r>
          </a:p>
          <a:p>
            <a:pPr lvl="4"/>
            <a:r>
              <a:rPr lang="uk-UA" smtClean="0"/>
              <a:t>Fifth level</a:t>
            </a:r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Click to edit Master title style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DDAA9-57C7-6349-88E7-31F67D55F105}" type="datetimeFigureOut">
              <a:rPr lang="en-US" smtClean="0"/>
              <a:pPr/>
              <a:t>12/7/2011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E7510-2D06-5340-880F-DB0BB00979A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4645152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Click to edit Master text styles</a:t>
            </a:r>
          </a:p>
          <a:p>
            <a:pPr lvl="1"/>
            <a:r>
              <a:rPr lang="uk-UA" smtClean="0"/>
              <a:t>Second level</a:t>
            </a:r>
          </a:p>
          <a:p>
            <a:pPr lvl="2"/>
            <a:r>
              <a:rPr lang="uk-UA" smtClean="0"/>
              <a:t>Third level</a:t>
            </a:r>
          </a:p>
          <a:p>
            <a:pPr lvl="3"/>
            <a:r>
              <a:rPr lang="uk-UA" smtClean="0"/>
              <a:t>Fourth level</a:t>
            </a:r>
          </a:p>
          <a:p>
            <a:pPr lvl="4"/>
            <a:r>
              <a:rPr lang="uk-UA" smtClean="0"/>
              <a:t>Fifth level</a:t>
            </a:r>
            <a:endParaRPr/>
          </a:p>
        </p:txBody>
      </p:sp>
      <p:sp>
        <p:nvSpPr>
          <p:cNvPr id="12" name="Content Placeholder 2"/>
          <p:cNvSpPr>
            <a:spLocks noGrp="1"/>
          </p:cNvSpPr>
          <p:nvPr>
            <p:ph sz="half" idx="15"/>
          </p:nvPr>
        </p:nvSpPr>
        <p:spPr>
          <a:xfrm>
            <a:off x="4645152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Click to edit Master text styles</a:t>
            </a:r>
          </a:p>
          <a:p>
            <a:pPr lvl="1"/>
            <a:r>
              <a:rPr lang="uk-UA" smtClean="0"/>
              <a:t>Second level</a:t>
            </a:r>
          </a:p>
          <a:p>
            <a:pPr lvl="2"/>
            <a:r>
              <a:rPr lang="uk-UA" smtClean="0"/>
              <a:t>Third level</a:t>
            </a:r>
          </a:p>
          <a:p>
            <a:pPr lvl="3"/>
            <a:r>
              <a:rPr lang="uk-UA" smtClean="0"/>
              <a:t>Fourth level</a:t>
            </a:r>
          </a:p>
          <a:p>
            <a:pPr lvl="4"/>
            <a:r>
              <a:rPr lang="uk-UA" smtClean="0"/>
              <a:t>Fifth level</a:t>
            </a:r>
            <a:endParaRPr/>
          </a:p>
        </p:txBody>
      </p:sp>
      <p:sp>
        <p:nvSpPr>
          <p:cNvPr id="10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Click to edit Master text styles</a:t>
            </a:r>
          </a:p>
          <a:p>
            <a:pPr lvl="1"/>
            <a:r>
              <a:rPr lang="uk-UA" smtClean="0"/>
              <a:t>Second level</a:t>
            </a:r>
          </a:p>
          <a:p>
            <a:pPr lvl="2"/>
            <a:r>
              <a:rPr lang="uk-UA" smtClean="0"/>
              <a:t>Third level</a:t>
            </a:r>
          </a:p>
          <a:p>
            <a:pPr lvl="3"/>
            <a:r>
              <a:rPr lang="uk-UA" smtClean="0"/>
              <a:t>Fourth level</a:t>
            </a:r>
          </a:p>
          <a:p>
            <a:pPr lvl="4"/>
            <a:r>
              <a:rPr lang="uk-UA" smtClean="0"/>
              <a:t>Fifth level</a:t>
            </a:r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Click to edit Master text styles</a:t>
            </a:r>
          </a:p>
          <a:p>
            <a:pPr lvl="1"/>
            <a:r>
              <a:rPr lang="uk-UA" smtClean="0"/>
              <a:t>Second level</a:t>
            </a:r>
          </a:p>
          <a:p>
            <a:pPr lvl="2"/>
            <a:r>
              <a:rPr lang="uk-UA" smtClean="0"/>
              <a:t>Third level</a:t>
            </a:r>
          </a:p>
          <a:p>
            <a:pPr lvl="3"/>
            <a:r>
              <a:rPr lang="uk-UA" smtClean="0"/>
              <a:t>Fourth level</a:t>
            </a:r>
          </a:p>
          <a:p>
            <a:pPr lvl="4"/>
            <a:r>
              <a:rPr lang="uk-UA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DDAA9-57C7-6349-88E7-31F67D55F105}" type="datetimeFigureOut">
              <a:rPr lang="en-US" smtClean="0"/>
              <a:pPr/>
              <a:t>12/7/2011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E7510-2D06-5340-880F-DB0BB00979A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914400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Click to edit Master text styles</a:t>
            </a:r>
          </a:p>
          <a:p>
            <a:pPr lvl="1"/>
            <a:r>
              <a:rPr lang="uk-UA" smtClean="0"/>
              <a:t>Second level</a:t>
            </a:r>
          </a:p>
          <a:p>
            <a:pPr lvl="2"/>
            <a:r>
              <a:rPr lang="uk-UA" smtClean="0"/>
              <a:t>Third level</a:t>
            </a:r>
          </a:p>
          <a:p>
            <a:pPr lvl="3"/>
            <a:r>
              <a:rPr lang="uk-UA" smtClean="0"/>
              <a:t>Fourth level</a:t>
            </a:r>
          </a:p>
          <a:p>
            <a:pPr lvl="4"/>
            <a:r>
              <a:rPr lang="uk-UA" smtClean="0"/>
              <a:t>Fifth level</a:t>
            </a:r>
            <a:endParaRPr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4645152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Click to edit Master text styles</a:t>
            </a:r>
          </a:p>
          <a:p>
            <a:pPr lvl="1"/>
            <a:r>
              <a:rPr lang="uk-UA" smtClean="0"/>
              <a:t>Second level</a:t>
            </a:r>
          </a:p>
          <a:p>
            <a:pPr lvl="2"/>
            <a:r>
              <a:rPr lang="uk-UA" smtClean="0"/>
              <a:t>Third level</a:t>
            </a:r>
          </a:p>
          <a:p>
            <a:pPr lvl="3"/>
            <a:r>
              <a:rPr lang="uk-UA" smtClean="0"/>
              <a:t>Fourth level</a:t>
            </a:r>
          </a:p>
          <a:p>
            <a:pPr lvl="4"/>
            <a:r>
              <a:rPr lang="uk-UA" smtClean="0"/>
              <a:t>Fifth level</a:t>
            </a:r>
            <a:endParaRPr/>
          </a:p>
        </p:txBody>
      </p:sp>
      <p:sp>
        <p:nvSpPr>
          <p:cNvPr id="12" name="Content Placeholder 2"/>
          <p:cNvSpPr>
            <a:spLocks noGrp="1"/>
          </p:cNvSpPr>
          <p:nvPr>
            <p:ph sz="half" idx="15"/>
          </p:nvPr>
        </p:nvSpPr>
        <p:spPr>
          <a:xfrm>
            <a:off x="4645152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Click to edit Master text styles</a:t>
            </a:r>
          </a:p>
          <a:p>
            <a:pPr lvl="1"/>
            <a:r>
              <a:rPr lang="uk-UA" smtClean="0"/>
              <a:t>Second level</a:t>
            </a:r>
          </a:p>
          <a:p>
            <a:pPr lvl="2"/>
            <a:r>
              <a:rPr lang="uk-UA" smtClean="0"/>
              <a:t>Third level</a:t>
            </a:r>
          </a:p>
          <a:p>
            <a:pPr lvl="3"/>
            <a:r>
              <a:rPr lang="uk-UA" smtClean="0"/>
              <a:t>Fourth level</a:t>
            </a:r>
          </a:p>
          <a:p>
            <a:pPr lvl="4"/>
            <a:r>
              <a:rPr lang="uk-UA" smtClean="0"/>
              <a:t>Fifth level</a:t>
            </a:r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DDAA9-57C7-6349-88E7-31F67D55F105}" type="datetimeFigureOut">
              <a:rPr lang="en-US" smtClean="0"/>
              <a:pPr/>
              <a:t>12/7/2011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E7510-2D06-5340-880F-DB0BB00979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DDAA9-57C7-6349-88E7-31F67D55F105}" type="datetimeFigureOut">
              <a:rPr lang="en-US" smtClean="0"/>
              <a:pPr/>
              <a:t>12/7/2011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E7510-2D06-5340-880F-DB0BB00979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690048"/>
            <a:ext cx="3563938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uk-U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67250" y="368490"/>
            <a:ext cx="3566160" cy="5627498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Click to edit Master text styles</a:t>
            </a:r>
          </a:p>
          <a:p>
            <a:pPr lvl="1"/>
            <a:r>
              <a:rPr lang="uk-UA" smtClean="0"/>
              <a:t>Second level</a:t>
            </a:r>
          </a:p>
          <a:p>
            <a:pPr lvl="2"/>
            <a:r>
              <a:rPr lang="uk-UA" smtClean="0"/>
              <a:t>Third level</a:t>
            </a:r>
          </a:p>
          <a:p>
            <a:pPr lvl="3"/>
            <a:r>
              <a:rPr lang="uk-UA" smtClean="0"/>
              <a:t>Fourth level</a:t>
            </a:r>
          </a:p>
          <a:p>
            <a:pPr lvl="4"/>
            <a:r>
              <a:rPr lang="uk-UA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398" y="2866030"/>
            <a:ext cx="3563938" cy="2163171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DDAA9-57C7-6349-88E7-31F67D55F105}" type="datetimeFigureOut">
              <a:rPr lang="en-US" smtClean="0"/>
              <a:pPr/>
              <a:t>12/7/2011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17546" y="1524000"/>
            <a:ext cx="356616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uk-UA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17544" y="2699982"/>
            <a:ext cx="3566160" cy="2163171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DDAA9-57C7-6349-88E7-31F67D55F105}" type="datetimeFigureOut">
              <a:rPr lang="en-US" smtClean="0"/>
              <a:pPr/>
              <a:t>12/7/2011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E7510-2D06-5340-880F-DB0BB00979A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3" name="Group 7"/>
          <p:cNvGrpSpPr/>
          <p:nvPr/>
        </p:nvGrpSpPr>
        <p:grpSpPr>
          <a:xfrm rot="21421631">
            <a:off x="629028" y="505650"/>
            <a:ext cx="3850925" cy="5516274"/>
            <a:chOff x="1524000" y="381000"/>
            <a:chExt cx="3657600" cy="4737978"/>
          </a:xfrm>
        </p:grpSpPr>
        <p:sp>
          <p:nvSpPr>
            <p:cNvPr id="10" name="Rectangle 9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2" name="Picture Placeholder 9"/>
          <p:cNvSpPr>
            <a:spLocks noGrp="1"/>
          </p:cNvSpPr>
          <p:nvPr>
            <p:ph type="pic" sz="quarter" idx="14"/>
          </p:nvPr>
        </p:nvSpPr>
        <p:spPr>
          <a:xfrm rot="21421631">
            <a:off x="808793" y="667560"/>
            <a:ext cx="3468664" cy="5124723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uk-UA" smtClean="0"/>
              <a:t>Click icon to add picture</a:t>
            </a:r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3"/>
          <p:cNvGrpSpPr/>
          <p:nvPr/>
        </p:nvGrpSpPr>
        <p:grpSpPr>
          <a:xfrm rot="21214351">
            <a:off x="313409" y="3520798"/>
            <a:ext cx="4088024" cy="3026020"/>
            <a:chOff x="1524000" y="381000"/>
            <a:chExt cx="3657600" cy="4737978"/>
          </a:xfrm>
        </p:grpSpPr>
        <p:sp>
          <p:nvSpPr>
            <p:cNvPr id="15" name="Rectangle 14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7" name="Picture Placeholder 9"/>
          <p:cNvSpPr>
            <a:spLocks noGrp="1"/>
          </p:cNvSpPr>
          <p:nvPr>
            <p:ph type="pic" sz="quarter" idx="16"/>
          </p:nvPr>
        </p:nvSpPr>
        <p:spPr>
          <a:xfrm rot="21214351">
            <a:off x="491057" y="3682579"/>
            <a:ext cx="3704109" cy="2697083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uk-UA" smtClean="0"/>
              <a:t>Click icon to add picture</a:t>
            </a:r>
            <a:endParaRPr/>
          </a:p>
        </p:txBody>
      </p:sp>
      <p:grpSp>
        <p:nvGrpSpPr>
          <p:cNvPr id="8" name="Group 9"/>
          <p:cNvGrpSpPr/>
          <p:nvPr/>
        </p:nvGrpSpPr>
        <p:grpSpPr>
          <a:xfrm rot="232774">
            <a:off x="169481" y="241256"/>
            <a:ext cx="4088024" cy="3026020"/>
            <a:chOff x="1524000" y="381000"/>
            <a:chExt cx="3657600" cy="4737978"/>
          </a:xfrm>
        </p:grpSpPr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3" name="Picture Placeholder 9"/>
          <p:cNvSpPr>
            <a:spLocks noGrp="1"/>
          </p:cNvSpPr>
          <p:nvPr>
            <p:ph type="pic" sz="quarter" idx="15"/>
          </p:nvPr>
        </p:nvSpPr>
        <p:spPr>
          <a:xfrm rot="232774">
            <a:off x="347129" y="403037"/>
            <a:ext cx="3704109" cy="2697083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uk-UA" smtClean="0"/>
              <a:t>Click icon to add picture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13434" y="1524000"/>
            <a:ext cx="356616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uk-UA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13432" y="2699982"/>
            <a:ext cx="3566160" cy="2163171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DDAA9-57C7-6349-88E7-31F67D55F105}" type="datetimeFigureOut">
              <a:rPr lang="en-US" smtClean="0"/>
              <a:pPr/>
              <a:t>12/7/2011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E7510-2D06-5340-880F-DB0BB00979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762374"/>
            <a:ext cx="731520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3600" b="1"/>
            </a:lvl1pPr>
          </a:lstStyle>
          <a:p>
            <a:r>
              <a:rPr lang="uk-UA" smtClean="0"/>
              <a:t>Click to edit Master title style</a:t>
            </a:r>
            <a:endParaRPr/>
          </a:p>
        </p:txBody>
      </p:sp>
      <p:grpSp>
        <p:nvGrpSpPr>
          <p:cNvPr id="3" name="Group 8"/>
          <p:cNvGrpSpPr/>
          <p:nvPr/>
        </p:nvGrpSpPr>
        <p:grpSpPr>
          <a:xfrm rot="232774">
            <a:off x="2059282" y="379100"/>
            <a:ext cx="5031327" cy="3443312"/>
            <a:chOff x="1524000" y="381000"/>
            <a:chExt cx="3657600" cy="4737978"/>
          </a:xfrm>
        </p:grpSpPr>
        <p:sp>
          <p:nvSpPr>
            <p:cNvPr id="10" name="Rectangle 9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928736"/>
            <a:ext cx="7315200" cy="987970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DDAA9-57C7-6349-88E7-31F67D55F105}" type="datetimeFigureOut">
              <a:rPr lang="en-US" smtClean="0"/>
              <a:pPr/>
              <a:t>12/7/2011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E7510-2D06-5340-880F-DB0BB00979A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15"/>
          </p:nvPr>
        </p:nvSpPr>
        <p:spPr>
          <a:xfrm rot="232774">
            <a:off x="2248157" y="564564"/>
            <a:ext cx="4653577" cy="3072384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uk-UA" smtClean="0"/>
              <a:t>Click icon to add picture</a:t>
            </a:r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762374"/>
            <a:ext cx="731520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3600" b="1"/>
            </a:lvl1pPr>
          </a:lstStyle>
          <a:p>
            <a:r>
              <a:rPr lang="uk-UA" smtClean="0"/>
              <a:t>Click to edit Master title style</a:t>
            </a:r>
            <a:endParaRPr/>
          </a:p>
        </p:txBody>
      </p:sp>
      <p:grpSp>
        <p:nvGrpSpPr>
          <p:cNvPr id="3" name="Group 13"/>
          <p:cNvGrpSpPr/>
          <p:nvPr/>
        </p:nvGrpSpPr>
        <p:grpSpPr>
          <a:xfrm rot="21420000">
            <a:off x="113687" y="116368"/>
            <a:ext cx="3969060" cy="3705360"/>
            <a:chOff x="1524000" y="381000"/>
            <a:chExt cx="3657600" cy="4737978"/>
          </a:xfrm>
        </p:grpSpPr>
        <p:sp>
          <p:nvSpPr>
            <p:cNvPr id="15" name="Rectangle 14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7" name="Picture Placeholder 9"/>
          <p:cNvSpPr>
            <a:spLocks noGrp="1"/>
          </p:cNvSpPr>
          <p:nvPr>
            <p:ph type="pic" sz="quarter" idx="17"/>
          </p:nvPr>
        </p:nvSpPr>
        <p:spPr>
          <a:xfrm rot="21420000">
            <a:off x="299151" y="304998"/>
            <a:ext cx="3598455" cy="3334235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uk-UA" smtClean="0"/>
              <a:t>Click icon to add picture</a:t>
            </a:r>
            <a:endParaRPr/>
          </a:p>
        </p:txBody>
      </p:sp>
      <p:grpSp>
        <p:nvGrpSpPr>
          <p:cNvPr id="8" name="Group 9"/>
          <p:cNvGrpSpPr/>
          <p:nvPr/>
        </p:nvGrpSpPr>
        <p:grpSpPr>
          <a:xfrm rot="360000">
            <a:off x="4165479" y="323141"/>
            <a:ext cx="4792693" cy="3443312"/>
            <a:chOff x="1524000" y="381000"/>
            <a:chExt cx="3657600" cy="4737978"/>
          </a:xfrm>
        </p:grpSpPr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3" name="Picture Placeholder 9"/>
          <p:cNvSpPr>
            <a:spLocks noGrp="1"/>
          </p:cNvSpPr>
          <p:nvPr>
            <p:ph type="pic" sz="quarter" idx="16"/>
          </p:nvPr>
        </p:nvSpPr>
        <p:spPr>
          <a:xfrm rot="360000">
            <a:off x="4336486" y="507668"/>
            <a:ext cx="4432860" cy="3072384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uk-UA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926106"/>
            <a:ext cx="7315200" cy="990600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DDAA9-57C7-6349-88E7-31F67D55F105}" type="datetimeFigureOut">
              <a:rPr lang="en-US" smtClean="0"/>
              <a:pPr/>
              <a:t>12/7/2011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E7510-2D06-5340-880F-DB0BB00979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Click to edit Master text styles</a:t>
            </a:r>
          </a:p>
          <a:p>
            <a:pPr lvl="1"/>
            <a:r>
              <a:rPr lang="uk-UA" smtClean="0"/>
              <a:t>Second level</a:t>
            </a:r>
          </a:p>
          <a:p>
            <a:pPr lvl="2"/>
            <a:r>
              <a:rPr lang="uk-UA" smtClean="0"/>
              <a:t>Third level</a:t>
            </a:r>
          </a:p>
          <a:p>
            <a:pPr lvl="3"/>
            <a:r>
              <a:rPr lang="uk-UA" smtClean="0"/>
              <a:t>Fourth level</a:t>
            </a:r>
          </a:p>
          <a:p>
            <a:pPr lvl="4"/>
            <a:r>
              <a:rPr lang="uk-UA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DDAA9-57C7-6349-88E7-31F67D55F105}" type="datetimeFigureOut">
              <a:rPr lang="en-US" smtClean="0"/>
              <a:pPr/>
              <a:t>12/7/2011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E7510-2D06-5340-880F-DB0BB00979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551682" y="450851"/>
            <a:ext cx="846083" cy="5357812"/>
          </a:xfrm>
        </p:spPr>
        <p:txBody>
          <a:bodyPr vert="eaVert" anchor="t" anchorCtr="0"/>
          <a:lstStyle/>
          <a:p>
            <a:r>
              <a:rPr lang="uk-UA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450851"/>
            <a:ext cx="5943600" cy="5357812"/>
          </a:xfrm>
        </p:spPr>
        <p:txBody>
          <a:bodyPr vert="eaVert"/>
          <a:lstStyle/>
          <a:p>
            <a:pPr lvl="0"/>
            <a:r>
              <a:rPr lang="uk-UA" smtClean="0"/>
              <a:t>Click to edit Master text styles</a:t>
            </a:r>
          </a:p>
          <a:p>
            <a:pPr lvl="1"/>
            <a:r>
              <a:rPr lang="uk-UA" smtClean="0"/>
              <a:t>Second level</a:t>
            </a:r>
          </a:p>
          <a:p>
            <a:pPr lvl="2"/>
            <a:r>
              <a:rPr lang="uk-UA" smtClean="0"/>
              <a:t>Third level</a:t>
            </a:r>
          </a:p>
          <a:p>
            <a:pPr lvl="3"/>
            <a:r>
              <a:rPr lang="uk-UA" smtClean="0"/>
              <a:t>Fourth level</a:t>
            </a:r>
          </a:p>
          <a:p>
            <a:pPr lvl="4"/>
            <a:r>
              <a:rPr lang="uk-UA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DDAA9-57C7-6349-88E7-31F67D55F105}" type="datetimeFigureOut">
              <a:rPr lang="en-US" smtClean="0"/>
              <a:pPr/>
              <a:t>12/7/2011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E7510-2D06-5340-880F-DB0BB00979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8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7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6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503238"/>
            <a:ext cx="7313613" cy="8683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uk-UA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735138"/>
            <a:ext cx="7313613" cy="40560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Click to edit Master text styles</a:t>
            </a:r>
          </a:p>
          <a:p>
            <a:pPr lvl="1"/>
            <a:r>
              <a:rPr lang="uk-UA" smtClean="0"/>
              <a:t>Second level</a:t>
            </a:r>
          </a:p>
          <a:p>
            <a:pPr lvl="2"/>
            <a:r>
              <a:rPr lang="uk-UA" smtClean="0"/>
              <a:t>Third level</a:t>
            </a:r>
          </a:p>
          <a:p>
            <a:pPr lvl="3"/>
            <a:r>
              <a:rPr lang="uk-UA" smtClean="0"/>
              <a:t>Fourth level</a:t>
            </a:r>
          </a:p>
          <a:p>
            <a:pPr lvl="4"/>
            <a:r>
              <a:rPr lang="uk-UA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63438" y="6314461"/>
            <a:ext cx="1295400" cy="2650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Rockwell" pitchFamily="18" charset="0"/>
              </a:defRPr>
            </a:lvl1pPr>
          </a:lstStyle>
          <a:p>
            <a:fld id="{D78DDAA9-57C7-6349-88E7-31F67D55F105}" type="datetimeFigureOut">
              <a:rPr lang="en-US" smtClean="0"/>
              <a:pPr/>
              <a:t>12/7/2011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2607" y="6305797"/>
            <a:ext cx="3717967" cy="2592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Rockwell" pitchFamily="18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21388" y="5476097"/>
            <a:ext cx="1483056" cy="8518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1pPr>
          </a:lstStyle>
          <a:p>
            <a:fld id="{CE6E7510-2D06-5340-880F-DB0BB00979A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0" r:id="rId1"/>
    <p:sldLayoutId id="2147483921" r:id="rId2"/>
    <p:sldLayoutId id="2147483922" r:id="rId3"/>
    <p:sldLayoutId id="2147483923" r:id="rId4"/>
    <p:sldLayoutId id="2147483924" r:id="rId5"/>
    <p:sldLayoutId id="2147483925" r:id="rId6"/>
    <p:sldLayoutId id="2147483926" r:id="rId7"/>
    <p:sldLayoutId id="2147483927" r:id="rId8"/>
    <p:sldLayoutId id="2147483928" r:id="rId9"/>
    <p:sldLayoutId id="2147483929" r:id="rId10"/>
    <p:sldLayoutId id="2147483930" r:id="rId11"/>
    <p:sldLayoutId id="2147483931" r:id="rId12"/>
    <p:sldLayoutId id="2147483932" r:id="rId13"/>
    <p:sldLayoutId id="2147483933" r:id="rId14"/>
    <p:sldLayoutId id="2147483934" r:id="rId15"/>
    <p:sldLayoutId id="2147483935" r:id="rId16"/>
    <p:sldLayoutId id="2147483936" r:id="rId17"/>
    <p:sldLayoutId id="2147483937" r:id="rId18"/>
    <p:sldLayoutId id="2147483938" r:id="rId19"/>
    <p:sldLayoutId id="2147483939" r:id="rId20"/>
  </p:sldLayoutIdLst>
  <p:transition spd="slow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3550" indent="-463550" algn="l" defTabSz="914400" rtl="0" eaLnBrk="1" latinLnBrk="0" hangingPunct="1">
        <a:spcBef>
          <a:spcPts val="2000"/>
        </a:spcBef>
        <a:buSzPct val="90000"/>
        <a:buFontTx/>
        <a:buBlip>
          <a:blip r:embed="rId22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457200" algn="l" defTabSz="914400" rtl="0" eaLnBrk="1" latinLnBrk="0" hangingPunct="1">
        <a:spcBef>
          <a:spcPts val="600"/>
        </a:spcBef>
        <a:buSzPct val="90000"/>
        <a:buFontTx/>
        <a:buBlip>
          <a:blip r:embed="rId23"/>
        </a:buBlip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255713" indent="-341313" algn="l" defTabSz="914400" rtl="0" eaLnBrk="1" latinLnBrk="0" hangingPunct="1">
        <a:spcBef>
          <a:spcPts val="600"/>
        </a:spcBef>
        <a:buSzPct val="90000"/>
        <a:buFontTx/>
        <a:buBlip>
          <a:blip r:embed="rId24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025" indent="-341313" algn="l" defTabSz="914400" rtl="0" eaLnBrk="1" latinLnBrk="0" hangingPunct="1">
        <a:spcBef>
          <a:spcPts val="600"/>
        </a:spcBef>
        <a:buSzPct val="90000"/>
        <a:buFontTx/>
        <a:buBlip>
          <a:blip r:embed="rId24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38338" indent="-341313" algn="l" defTabSz="914400" rtl="0" eaLnBrk="1" latinLnBrk="0" hangingPunct="1">
        <a:spcBef>
          <a:spcPts val="600"/>
        </a:spcBef>
        <a:buSzPct val="90000"/>
        <a:buFontTx/>
        <a:buBlip>
          <a:blip r:embed="rId24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192900"/>
            <a:ext cx="6477000" cy="1993301"/>
          </a:xfrm>
        </p:spPr>
        <p:txBody>
          <a:bodyPr/>
          <a:lstStyle/>
          <a:p>
            <a:r>
              <a:rPr lang="ru-RU" sz="5200" dirty="0" smtClean="0">
                <a:solidFill>
                  <a:srgbClr val="4A0505"/>
                </a:solidFill>
                <a:latin typeface="Times CY"/>
                <a:cs typeface="Times CY"/>
              </a:rPr>
              <a:t>Сирія 2011 </a:t>
            </a:r>
            <a:endParaRPr lang="en-US" sz="5200" dirty="0">
              <a:solidFill>
                <a:srgbClr val="4A0505"/>
              </a:solidFill>
              <a:latin typeface="Times CY"/>
              <a:cs typeface="Times CY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800" y="2620226"/>
            <a:ext cx="6477000" cy="3610494"/>
          </a:xfrm>
        </p:spPr>
        <p:txBody>
          <a:bodyPr>
            <a:normAutofit/>
          </a:bodyPr>
          <a:lstStyle/>
          <a:p>
            <a:r>
              <a:rPr lang="uk-UA" dirty="0" smtClean="0">
                <a:solidFill>
                  <a:srgbClr val="000090"/>
                </a:solidFill>
              </a:rPr>
              <a:t>Виконали:</a:t>
            </a:r>
          </a:p>
          <a:p>
            <a:endParaRPr lang="uk-UA" dirty="0" smtClean="0">
              <a:solidFill>
                <a:srgbClr val="000090"/>
              </a:solidFill>
            </a:endParaRPr>
          </a:p>
          <a:p>
            <a:r>
              <a:rPr lang="uk-UA" dirty="0" smtClean="0">
                <a:solidFill>
                  <a:srgbClr val="000090"/>
                </a:solidFill>
              </a:rPr>
              <a:t>Лариса Кіндрачук</a:t>
            </a:r>
          </a:p>
          <a:p>
            <a:r>
              <a:rPr lang="uk-UA" dirty="0" smtClean="0">
                <a:solidFill>
                  <a:srgbClr val="000090"/>
                </a:solidFill>
              </a:rPr>
              <a:t>Лілія Срібна </a:t>
            </a:r>
          </a:p>
          <a:p>
            <a:r>
              <a:rPr lang="uk-UA" dirty="0" smtClean="0">
                <a:solidFill>
                  <a:srgbClr val="000090"/>
                </a:solidFill>
              </a:rPr>
              <a:t>Наріне Мартиросян</a:t>
            </a:r>
          </a:p>
          <a:p>
            <a:r>
              <a:rPr lang="uk-UA" dirty="0" smtClean="0">
                <a:solidFill>
                  <a:srgbClr val="000090"/>
                </a:solidFill>
              </a:rPr>
              <a:t>Володимир Купрейчук</a:t>
            </a:r>
          </a:p>
          <a:p>
            <a:r>
              <a:rPr lang="uk-UA" dirty="0" smtClean="0">
                <a:solidFill>
                  <a:srgbClr val="000090"/>
                </a:solidFill>
              </a:rPr>
              <a:t>Станіслав Бут</a:t>
            </a:r>
          </a:p>
          <a:p>
            <a:r>
              <a:rPr lang="uk-UA" dirty="0" smtClean="0">
                <a:solidFill>
                  <a:srgbClr val="000090"/>
                </a:solidFill>
              </a:rPr>
              <a:t>Жанна Портна</a:t>
            </a:r>
          </a:p>
          <a:p>
            <a:r>
              <a:rPr lang="uk-UA" dirty="0" smtClean="0">
                <a:solidFill>
                  <a:srgbClr val="000090"/>
                </a:solidFill>
              </a:rPr>
              <a:t>Ірина Штен</a:t>
            </a:r>
          </a:p>
          <a:p>
            <a:endParaRPr lang="uk-UA" dirty="0" smtClean="0">
              <a:solidFill>
                <a:srgbClr val="00009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800" dirty="0" smtClean="0">
                <a:solidFill>
                  <a:srgbClr val="4A0505"/>
                </a:solidFill>
                <a:latin typeface="Times CY"/>
                <a:cs typeface="Times CY"/>
              </a:rPr>
              <a:t>Мета дослідження</a:t>
            </a:r>
            <a:endParaRPr lang="en-US" sz="4800" dirty="0">
              <a:solidFill>
                <a:srgbClr val="4A0505"/>
              </a:solidFill>
              <a:latin typeface="Times CY"/>
              <a:cs typeface="Times CY"/>
            </a:endParaRPr>
          </a:p>
        </p:txBody>
      </p:sp>
      <p:pic>
        <p:nvPicPr>
          <p:cNvPr id="4" name="Content Placeholder 3" descr="shhhhh-quiet-everyone-study-wallpaper-300x260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t="-15630" b="-15630"/>
          <a:stretch>
            <a:fillRect/>
          </a:stretch>
        </p:blipFill>
        <p:spPr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uk-UA" sz="2600" b="1" dirty="0" smtClean="0">
                <a:solidFill>
                  <a:srgbClr val="4A0505"/>
                </a:solidFill>
                <a:latin typeface="Times CY"/>
                <a:cs typeface="Times CY"/>
              </a:rPr>
              <a:t>Аналіз конфлікту в  Сирії</a:t>
            </a:r>
            <a:r>
              <a:rPr lang="uk-UA" sz="2600" dirty="0" smtClean="0">
                <a:solidFill>
                  <a:srgbClr val="4A0505"/>
                </a:solidFill>
                <a:latin typeface="Times CY"/>
                <a:cs typeface="Times CY"/>
              </a:rPr>
              <a:t>	</a:t>
            </a:r>
          </a:p>
          <a:p>
            <a:r>
              <a:rPr lang="uk-UA" sz="2600" dirty="0" smtClean="0">
                <a:solidFill>
                  <a:srgbClr val="4A0505"/>
                </a:solidFill>
                <a:latin typeface="Times CY"/>
                <a:cs typeface="Times CY"/>
              </a:rPr>
              <a:t>Причини виникнення</a:t>
            </a:r>
          </a:p>
          <a:p>
            <a:r>
              <a:rPr lang="uk-UA" sz="2600" dirty="0" smtClean="0">
                <a:solidFill>
                  <a:srgbClr val="4A0505"/>
                </a:solidFill>
                <a:latin typeface="Times CY"/>
                <a:cs typeface="Times CY"/>
              </a:rPr>
              <a:t>Перебіг</a:t>
            </a:r>
          </a:p>
          <a:p>
            <a:r>
              <a:rPr lang="uk-UA" sz="2600" dirty="0" smtClean="0">
                <a:solidFill>
                  <a:srgbClr val="4A0505"/>
                </a:solidFill>
                <a:latin typeface="Times CY"/>
                <a:cs typeface="Times CY"/>
              </a:rPr>
              <a:t>Можливі сценарії розвитку конфлікту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chemeClr val="accent2"/>
                </a:solidFill>
                <a:latin typeface="Lucida Grande CY"/>
                <a:cs typeface="Lucida Grande CY"/>
              </a:rPr>
              <a:t>Об’єкт</a:t>
            </a:r>
            <a:endParaRPr lang="en-US" dirty="0">
              <a:solidFill>
                <a:schemeClr val="accent2"/>
              </a:solidFill>
              <a:latin typeface="Lucida Grande CY"/>
              <a:cs typeface="Lucida Grande CY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sz="2600" dirty="0" smtClean="0">
                <a:solidFill>
                  <a:srgbClr val="4A0505"/>
                </a:solidFill>
                <a:latin typeface="Lucida Grande CY"/>
                <a:cs typeface="Lucida Grande CY"/>
              </a:rPr>
              <a:t>	Міжнародні відносини на Близькому Сході</a:t>
            </a:r>
          </a:p>
          <a:p>
            <a:endParaRPr lang="en-US" dirty="0"/>
          </a:p>
        </p:txBody>
      </p:sp>
      <p:pic>
        <p:nvPicPr>
          <p:cNvPr id="8" name="Picture 7" descr="imag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8675" y="2797051"/>
            <a:ext cx="5128501" cy="31943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"/>
            <a:ext cx="7313613" cy="1269873"/>
          </a:xfrm>
        </p:spPr>
        <p:txBody>
          <a:bodyPr/>
          <a:lstStyle/>
          <a:p>
            <a:r>
              <a:rPr lang="uk-UA" dirty="0" smtClean="0">
                <a:latin typeface="Lucida Grande CY"/>
                <a:cs typeface="Lucida Grande CY"/>
              </a:rPr>
              <a:t>Предмет </a:t>
            </a:r>
            <a:br>
              <a:rPr lang="uk-UA" dirty="0" smtClean="0">
                <a:latin typeface="Lucida Grande CY"/>
                <a:cs typeface="Lucida Grande CY"/>
              </a:rPr>
            </a:br>
            <a:r>
              <a:rPr lang="uk-UA" dirty="0" smtClean="0">
                <a:latin typeface="Lucida Grande CY"/>
                <a:cs typeface="Lucida Grande CY"/>
              </a:rPr>
              <a:t>дослідження</a:t>
            </a:r>
            <a:endParaRPr lang="en-US" dirty="0">
              <a:latin typeface="Lucida Grande CY"/>
              <a:cs typeface="Lucida Grande CY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uk-UA" sz="2600" dirty="0" smtClean="0">
                <a:latin typeface="Lucida Grande CY"/>
                <a:cs typeface="Lucida Grande CY"/>
              </a:rPr>
              <a:t> 			Конфлікт в Сирії 2011 р.</a:t>
            </a:r>
          </a:p>
          <a:p>
            <a:pPr>
              <a:buNone/>
            </a:pPr>
            <a:endParaRPr lang="en-US" sz="2600" dirty="0">
              <a:latin typeface="Lucida Grande CY"/>
              <a:cs typeface="Lucida Grande CY"/>
            </a:endParaRPr>
          </a:p>
        </p:txBody>
      </p:sp>
      <p:pic>
        <p:nvPicPr>
          <p:cNvPr id="5" name="Picture 4" descr="163_3003_06_AS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9671" y="2459476"/>
            <a:ext cx="5578844" cy="33317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55019"/>
            <a:ext cx="7313613" cy="819274"/>
          </a:xfrm>
        </p:spPr>
        <p:txBody>
          <a:bodyPr/>
          <a:lstStyle/>
          <a:p>
            <a:r>
              <a:rPr lang="uk-UA" sz="4800" dirty="0" smtClean="0">
                <a:solidFill>
                  <a:srgbClr val="4A0505"/>
                </a:solidFill>
                <a:latin typeface="Lucida Grande CY"/>
                <a:cs typeface="Lucida Grande CY"/>
              </a:rPr>
              <a:t>Суб’єкти</a:t>
            </a:r>
            <a:endParaRPr lang="en-US" sz="4800" dirty="0">
              <a:solidFill>
                <a:srgbClr val="4A0505"/>
              </a:solidFill>
              <a:latin typeface="Lucida Grande CY"/>
              <a:cs typeface="Lucida Grande CY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uk-UA" sz="2600" dirty="0" smtClean="0">
                <a:solidFill>
                  <a:srgbClr val="4A0505"/>
                </a:solidFill>
                <a:latin typeface="Lucida Grande CY"/>
                <a:cs typeface="Lucida Grande CY"/>
              </a:rPr>
              <a:t>Офіційні  органи влади</a:t>
            </a:r>
          </a:p>
          <a:p>
            <a:r>
              <a:rPr lang="uk-UA" sz="2600" dirty="0" smtClean="0">
                <a:solidFill>
                  <a:srgbClr val="4A0505"/>
                </a:solidFill>
                <a:latin typeface="Lucida Grande CY"/>
                <a:cs typeface="Lucida Grande CY"/>
              </a:rPr>
              <a:t>Опозиція</a:t>
            </a:r>
          </a:p>
          <a:p>
            <a:r>
              <a:rPr lang="uk-UA" sz="2600" dirty="0" smtClean="0">
                <a:solidFill>
                  <a:srgbClr val="4A0505"/>
                </a:solidFill>
                <a:latin typeface="Lucida Grande CY"/>
                <a:cs typeface="Lucida Grande CY"/>
              </a:rPr>
              <a:t>Ліга арабських держав</a:t>
            </a:r>
          </a:p>
          <a:p>
            <a:r>
              <a:rPr lang="uk-UA" sz="2600" dirty="0" smtClean="0">
                <a:solidFill>
                  <a:srgbClr val="4A0505"/>
                </a:solidFill>
                <a:latin typeface="Lucida Grande CY"/>
                <a:cs typeface="Lucida Grande CY"/>
              </a:rPr>
              <a:t>Туреччина</a:t>
            </a:r>
          </a:p>
          <a:p>
            <a:r>
              <a:rPr lang="uk-UA" sz="2600" dirty="0" smtClean="0">
                <a:solidFill>
                  <a:srgbClr val="4A0505"/>
                </a:solidFill>
                <a:latin typeface="Lucida Grande CY"/>
                <a:cs typeface="Lucida Grande CY"/>
              </a:rPr>
              <a:t>Постійні члени Ради Безпеки ООН</a:t>
            </a:r>
            <a:endParaRPr lang="en-US" sz="2600" dirty="0">
              <a:solidFill>
                <a:srgbClr val="4A0505"/>
              </a:solidFill>
              <a:latin typeface="Lucida Grande CY"/>
              <a:cs typeface="Lucida Grande CY"/>
            </a:endParaRPr>
          </a:p>
        </p:txBody>
      </p:sp>
      <p:pic>
        <p:nvPicPr>
          <p:cNvPr id="7" name="Content Placeholder 6" descr="colombian_chess_setm600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 t="-25336" b="-25336"/>
          <a:stretch>
            <a:fillRect/>
          </a:stretch>
        </p:blipFill>
        <p:spPr>
          <a:xfrm>
            <a:off x="4648199" y="1735139"/>
            <a:ext cx="4030245" cy="42562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45782"/>
            <a:ext cx="7313613" cy="846582"/>
          </a:xfrm>
        </p:spPr>
        <p:txBody>
          <a:bodyPr/>
          <a:lstStyle/>
          <a:p>
            <a:r>
              <a:rPr lang="uk-UA" dirty="0" smtClean="0">
                <a:solidFill>
                  <a:srgbClr val="4A0505"/>
                </a:solidFill>
                <a:latin typeface="Lucida Grande CY"/>
                <a:cs typeface="Lucida Grande CY"/>
              </a:rPr>
              <a:t>Об’єктне поле</a:t>
            </a:r>
            <a:endParaRPr lang="en-US" dirty="0">
              <a:solidFill>
                <a:srgbClr val="4A0505"/>
              </a:solidFill>
              <a:latin typeface="Lucida Grande CY"/>
              <a:cs typeface="Lucida Grande CY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uk-UA" sz="2600" dirty="0" smtClean="0">
                <a:solidFill>
                  <a:srgbClr val="4A0505"/>
                </a:solidFill>
                <a:latin typeface="Lucida Grande CY"/>
                <a:cs typeface="Lucida Grande CY"/>
              </a:rPr>
              <a:t>	Боротьба за зміну влади</a:t>
            </a:r>
            <a:endParaRPr lang="en-US" sz="2600" dirty="0">
              <a:solidFill>
                <a:srgbClr val="4A0505"/>
              </a:solidFill>
              <a:latin typeface="Lucida Grande CY"/>
              <a:cs typeface="Lucida Grande CY"/>
            </a:endParaRPr>
          </a:p>
        </p:txBody>
      </p:sp>
      <p:pic>
        <p:nvPicPr>
          <p:cNvPr id="5" name="Content Placeholder 4" descr="1320669056_289.jpg480x360.jpe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 t="-36126" b="-36126"/>
          <a:stretch>
            <a:fillRect/>
          </a:stretch>
        </p:blipFill>
        <p:spPr>
          <a:xfrm>
            <a:off x="3692856" y="1311097"/>
            <a:ext cx="3949890" cy="5930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800" dirty="0" smtClean="0">
                <a:solidFill>
                  <a:srgbClr val="4A0505"/>
                </a:solidFill>
                <a:latin typeface="Lucida Grande CY"/>
                <a:cs typeface="Lucida Grande CY"/>
              </a:rPr>
              <a:t>Передумови та причини конфлікту</a:t>
            </a:r>
            <a:endParaRPr lang="en-US" sz="4800" dirty="0">
              <a:solidFill>
                <a:srgbClr val="4A0505"/>
              </a:solidFill>
              <a:latin typeface="Lucida Grande CY"/>
              <a:cs typeface="Lucida Grande CY"/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</p:nvPr>
        </p:nvGraphicFramePr>
        <p:xfrm>
          <a:off x="930477" y="1735138"/>
          <a:ext cx="7313613" cy="4056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313613" cy="1037746"/>
          </a:xfrm>
        </p:spPr>
        <p:txBody>
          <a:bodyPr/>
          <a:lstStyle/>
          <a:p>
            <a:r>
              <a:rPr lang="uk-UA" sz="4800" dirty="0" smtClean="0">
                <a:solidFill>
                  <a:srgbClr val="4A0505"/>
                </a:solidFill>
                <a:latin typeface="Lucida Grande CY"/>
                <a:cs typeface="Lucida Grande CY"/>
              </a:rPr>
              <a:t>Політичний аспект</a:t>
            </a:r>
            <a:endParaRPr lang="en-US" sz="4800" dirty="0">
              <a:solidFill>
                <a:srgbClr val="4A0505"/>
              </a:solidFill>
              <a:latin typeface="Lucida Grande CY"/>
              <a:cs typeface="Lucida Grande CY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57238" y="1037746"/>
          <a:ext cx="8665698" cy="53118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"/>
            <a:ext cx="7313613" cy="964500"/>
          </a:xfrm>
        </p:spPr>
        <p:txBody>
          <a:bodyPr/>
          <a:lstStyle/>
          <a:p>
            <a:r>
              <a:rPr lang="uk-UA" dirty="0" smtClean="0">
                <a:solidFill>
                  <a:srgbClr val="4A0505"/>
                </a:solidFill>
                <a:latin typeface="Lucida Grande CY"/>
                <a:cs typeface="Lucida Grande CY"/>
              </a:rPr>
              <a:t>Головні політичні причини </a:t>
            </a:r>
            <a:endParaRPr lang="en-US" dirty="0">
              <a:solidFill>
                <a:srgbClr val="4A0505"/>
              </a:solidFill>
              <a:latin typeface="Lucida Grande CY"/>
              <a:cs typeface="Lucida Grande CY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2928" y="964501"/>
            <a:ext cx="5176910" cy="5893499"/>
          </a:xfrm>
        </p:spPr>
        <p:txBody>
          <a:bodyPr>
            <a:normAutofit fontScale="85000" lnSpcReduction="20000"/>
          </a:bodyPr>
          <a:lstStyle/>
          <a:p>
            <a:r>
              <a:rPr lang="uk-UA" dirty="0" smtClean="0">
                <a:solidFill>
                  <a:srgbClr val="4A0505"/>
                </a:solidFill>
                <a:latin typeface="Lucida Grande CY"/>
                <a:cs typeface="Lucida Grande CY"/>
              </a:rPr>
              <a:t>Дуже забюрократизована політика, високий рівень корупції</a:t>
            </a:r>
          </a:p>
          <a:p>
            <a:r>
              <a:rPr lang="uk-UA" dirty="0" smtClean="0">
                <a:solidFill>
                  <a:srgbClr val="4A0505"/>
                </a:solidFill>
                <a:latin typeface="Lucida Grande CY"/>
                <a:cs typeface="Lucida Grande CY"/>
              </a:rPr>
              <a:t>Відсутність реальної багатопартійності та опозиції</a:t>
            </a:r>
          </a:p>
          <a:p>
            <a:r>
              <a:rPr lang="uk-UA" dirty="0" smtClean="0">
                <a:solidFill>
                  <a:srgbClr val="4A0505"/>
                </a:solidFill>
                <a:latin typeface="Lucida Grande CY"/>
                <a:cs typeface="Lucida Grande CY"/>
              </a:rPr>
              <a:t>Фактично одноосібне правління президента</a:t>
            </a:r>
          </a:p>
          <a:p>
            <a:r>
              <a:rPr lang="uk-UA" dirty="0" smtClean="0">
                <a:solidFill>
                  <a:srgbClr val="4A0505"/>
                </a:solidFill>
                <a:latin typeface="Lucida Grande CY"/>
                <a:cs typeface="Lucida Grande CY"/>
              </a:rPr>
              <a:t>Великий вплив спецслужб на армію, партійну верхівку, дежсектор економіки</a:t>
            </a:r>
          </a:p>
          <a:p>
            <a:r>
              <a:rPr lang="uk-UA" dirty="0" smtClean="0">
                <a:solidFill>
                  <a:srgbClr val="4A0505"/>
                </a:solidFill>
                <a:latin typeface="Lucida Grande CY"/>
                <a:cs typeface="Lucida Grande CY"/>
              </a:rPr>
              <a:t>Періодичні репресії, утиски прав та свобод громадян</a:t>
            </a:r>
          </a:p>
          <a:p>
            <a:r>
              <a:rPr lang="uk-UA" dirty="0" smtClean="0">
                <a:solidFill>
                  <a:srgbClr val="4A0505"/>
                </a:solidFill>
                <a:latin typeface="Lucida Grande CY"/>
                <a:cs typeface="Lucida Grande CY"/>
              </a:rPr>
              <a:t>Відсутність демократичних перетворень</a:t>
            </a:r>
          </a:p>
          <a:p>
            <a:r>
              <a:rPr lang="uk-UA" dirty="0" smtClean="0">
                <a:solidFill>
                  <a:srgbClr val="4A0505"/>
                </a:solidFill>
                <a:latin typeface="Lucida Grande CY"/>
                <a:cs typeface="Lucida Grande CY"/>
              </a:rPr>
              <a:t>Маргіналізація ролі Сирії на світовій арені</a:t>
            </a:r>
          </a:p>
          <a:p>
            <a:r>
              <a:rPr lang="uk-UA" dirty="0" smtClean="0">
                <a:solidFill>
                  <a:srgbClr val="4A0505"/>
                </a:solidFill>
                <a:latin typeface="Lucida Grande CY"/>
                <a:cs typeface="Lucida Grande CY"/>
              </a:rPr>
              <a:t>Закритість країни від  співпраці навіть з арабськими країнами, мінімальні контакти з країнами Заходу</a:t>
            </a:r>
          </a:p>
          <a:p>
            <a:endParaRPr lang="en-US" dirty="0">
              <a:solidFill>
                <a:srgbClr val="4A0505"/>
              </a:solidFill>
              <a:latin typeface="Lucida Grande CY"/>
              <a:cs typeface="Lucida Grande CY"/>
            </a:endParaRPr>
          </a:p>
        </p:txBody>
      </p:sp>
      <p:pic>
        <p:nvPicPr>
          <p:cNvPr id="5" name="Content Placeholder 4" descr="210px-Сирия-Башар-аль-Асад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 l="-7767" r="-7767"/>
          <a:stretch>
            <a:fillRect/>
          </a:stretch>
        </p:blipFill>
        <p:spPr>
          <a:xfrm>
            <a:off x="5577840" y="1735138"/>
            <a:ext cx="3566160" cy="43251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313613" cy="832928"/>
          </a:xfrm>
        </p:spPr>
        <p:txBody>
          <a:bodyPr/>
          <a:lstStyle/>
          <a:p>
            <a:r>
              <a:rPr lang="uk-UA" dirty="0" smtClean="0">
                <a:solidFill>
                  <a:srgbClr val="4A0505"/>
                </a:solidFill>
                <a:latin typeface="Lucida Grande CY"/>
                <a:cs typeface="Lucida Grande CY"/>
              </a:rPr>
              <a:t>Релігійний фактор </a:t>
            </a:r>
            <a:endParaRPr lang="en-US" dirty="0">
              <a:solidFill>
                <a:srgbClr val="4A0505"/>
              </a:solidFill>
              <a:latin typeface="Lucida Grande CY"/>
              <a:cs typeface="Lucida Grande CY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" y="832928"/>
          <a:ext cx="9144000" cy="6025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uk-UA" dirty="0" smtClean="0">
                <a:latin typeface="Lucida Grande CY"/>
                <a:cs typeface="Lucida Grande CY"/>
              </a:rPr>
              <a:t>Соціально-економічні причини</a:t>
            </a:r>
            <a:endParaRPr lang="en-US" dirty="0">
              <a:latin typeface="Lucida Grande CY"/>
              <a:cs typeface="Lucida Grande CY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735138"/>
            <a:ext cx="4480560" cy="5122861"/>
          </a:xfrm>
          <a:noFill/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chemeClr val="accent2"/>
                </a:solidFill>
              </a:rPr>
              <a:t>Зменшення темпів </a:t>
            </a:r>
            <a:r>
              <a:rPr lang="ru-RU" dirty="0" err="1" smtClean="0">
                <a:solidFill>
                  <a:schemeClr val="accent2"/>
                </a:solidFill>
              </a:rPr>
              <a:t>економічного</a:t>
            </a:r>
            <a:r>
              <a:rPr lang="ru-RU" dirty="0" smtClean="0">
                <a:solidFill>
                  <a:schemeClr val="accent2"/>
                </a:solidFill>
              </a:rPr>
              <a:t> </a:t>
            </a:r>
            <a:r>
              <a:rPr lang="ru-RU" dirty="0" err="1" smtClean="0">
                <a:solidFill>
                  <a:schemeClr val="accent2"/>
                </a:solidFill>
              </a:rPr>
              <a:t>зростання</a:t>
            </a:r>
            <a:r>
              <a:rPr lang="ru-RU" dirty="0" smtClean="0">
                <a:solidFill>
                  <a:schemeClr val="accent2"/>
                </a:solidFill>
              </a:rPr>
              <a:t> 2010р. (приріст лише ВВП- 3,2%)</a:t>
            </a:r>
          </a:p>
          <a:p>
            <a:r>
              <a:rPr lang="ru-RU" dirty="0" smtClean="0">
                <a:solidFill>
                  <a:schemeClr val="accent2"/>
                </a:solidFill>
              </a:rPr>
              <a:t>Високий рівень безробіття (20% в середньому, серед молоді-30%)</a:t>
            </a:r>
          </a:p>
          <a:p>
            <a:r>
              <a:rPr lang="ru-RU" dirty="0" smtClean="0">
                <a:solidFill>
                  <a:schemeClr val="accent2"/>
                </a:solidFill>
              </a:rPr>
              <a:t>Незбалансованість економіки,переважання аграрного сектору</a:t>
            </a:r>
          </a:p>
          <a:p>
            <a:r>
              <a:rPr lang="ru-RU" dirty="0" smtClean="0">
                <a:solidFill>
                  <a:schemeClr val="accent2"/>
                </a:solidFill>
              </a:rPr>
              <a:t>Неповноцінне використання рекреаційних можливостей країни</a:t>
            </a:r>
          </a:p>
          <a:p>
            <a:r>
              <a:rPr lang="ru-RU" dirty="0" smtClean="0">
                <a:solidFill>
                  <a:schemeClr val="accent2"/>
                </a:solidFill>
              </a:rPr>
              <a:t>Непомірні бюджетні асигнування на користь району Латакії, заселеного алавітами</a:t>
            </a:r>
          </a:p>
          <a:p>
            <a:endParaRPr lang="en-US" dirty="0">
              <a:solidFill>
                <a:schemeClr val="accent2"/>
              </a:solidFill>
              <a:latin typeface="Lucida Grande CY"/>
              <a:cs typeface="Lucida Grande CY"/>
            </a:endParaRPr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sz="half" idx="2"/>
          </p:nvPr>
        </p:nvGraphicFramePr>
        <p:xfrm>
          <a:off x="4648200" y="1735138"/>
          <a:ext cx="3921034" cy="46235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5082" y="1719063"/>
            <a:ext cx="4255477" cy="5122861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rgbClr val="4A0505"/>
                </a:solidFill>
              </a:rPr>
              <a:t>Значні витрати на 320-тисячну армію</a:t>
            </a:r>
          </a:p>
          <a:p>
            <a:r>
              <a:rPr lang="ru-RU" dirty="0" err="1" smtClean="0">
                <a:solidFill>
                  <a:srgbClr val="4A0505"/>
                </a:solidFill>
              </a:rPr>
              <a:t>Обмеження</a:t>
            </a:r>
            <a:r>
              <a:rPr lang="ru-RU" dirty="0" smtClean="0">
                <a:solidFill>
                  <a:srgbClr val="4A0505"/>
                </a:solidFill>
              </a:rPr>
              <a:t> </a:t>
            </a:r>
            <a:r>
              <a:rPr lang="ru-RU" dirty="0" err="1" smtClean="0">
                <a:solidFill>
                  <a:srgbClr val="4A0505"/>
                </a:solidFill>
              </a:rPr>
              <a:t>повноцінного</a:t>
            </a:r>
            <a:r>
              <a:rPr lang="ru-RU" dirty="0" smtClean="0">
                <a:solidFill>
                  <a:srgbClr val="4A0505"/>
                </a:solidFill>
              </a:rPr>
              <a:t> доступу до користування інтернет-ресурсами</a:t>
            </a:r>
          </a:p>
          <a:p>
            <a:r>
              <a:rPr lang="ru-RU" dirty="0" smtClean="0">
                <a:solidFill>
                  <a:srgbClr val="4A0505"/>
                </a:solidFill>
              </a:rPr>
              <a:t>Жорстка цензура преси</a:t>
            </a:r>
          </a:p>
          <a:p>
            <a:r>
              <a:rPr lang="ru-RU" dirty="0" smtClean="0">
                <a:solidFill>
                  <a:srgbClr val="4A0505"/>
                </a:solidFill>
              </a:rPr>
              <a:t>За Індексом людського розвитку (щорічна доповідь ПРООН) Сирія на 105 місці</a:t>
            </a:r>
          </a:p>
          <a:p>
            <a:r>
              <a:rPr lang="ru-RU" dirty="0" smtClean="0">
                <a:solidFill>
                  <a:srgbClr val="4A0505"/>
                </a:solidFill>
              </a:rPr>
              <a:t>Економічні санкції з боку світового співтовариства</a:t>
            </a:r>
          </a:p>
          <a:p>
            <a:endParaRPr lang="en-US" dirty="0">
              <a:solidFill>
                <a:srgbClr val="4A0505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en-US"/>
          </a:p>
        </p:txBody>
      </p:sp>
      <p:pic>
        <p:nvPicPr>
          <p:cNvPr id="5" name="Content Placeholder 4" descr="армия сирии.jpg"/>
          <p:cNvPicPr>
            <a:picLocks noChangeAspect="1"/>
          </p:cNvPicPr>
          <p:nvPr/>
        </p:nvPicPr>
        <p:blipFill>
          <a:blip r:embed="rId2"/>
          <a:srcRect t="-35318" b="-35318"/>
          <a:stretch>
            <a:fillRect/>
          </a:stretch>
        </p:blipFill>
        <p:spPr>
          <a:xfrm>
            <a:off x="4480560" y="304463"/>
            <a:ext cx="4453135" cy="62541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Фази конфлікту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Font typeface="+mj-lt"/>
              <a:buAutoNum type="arabicPeriod"/>
            </a:pPr>
            <a:r>
              <a:rPr lang="uk-UA" b="1" dirty="0" smtClean="0">
                <a:solidFill>
                  <a:srgbClr val="860908"/>
                </a:solidFill>
              </a:rPr>
              <a:t>Березень-травень 2011р. </a:t>
            </a:r>
            <a:r>
              <a:rPr lang="uk-UA" dirty="0" smtClean="0"/>
              <a:t>(початок масових акцій протесту по всій країні)</a:t>
            </a:r>
          </a:p>
          <a:p>
            <a:pPr>
              <a:buFont typeface="+mj-lt"/>
              <a:buAutoNum type="arabicPeriod"/>
            </a:pPr>
            <a:r>
              <a:rPr lang="uk-UA" b="1" dirty="0" smtClean="0">
                <a:solidFill>
                  <a:srgbClr val="860908"/>
                </a:solidFill>
              </a:rPr>
              <a:t>Червень-вересень 2011 </a:t>
            </a:r>
            <a:r>
              <a:rPr lang="uk-UA" dirty="0" smtClean="0"/>
              <a:t>(ескалація конфлікту)</a:t>
            </a:r>
          </a:p>
          <a:p>
            <a:pPr>
              <a:buFont typeface="+mj-lt"/>
              <a:buAutoNum type="arabicPeriod"/>
            </a:pPr>
            <a:r>
              <a:rPr lang="uk-UA" b="1" dirty="0" smtClean="0">
                <a:solidFill>
                  <a:srgbClr val="860908"/>
                </a:solidFill>
              </a:rPr>
              <a:t>Жовтень 2011-сьогодення </a:t>
            </a:r>
            <a:r>
              <a:rPr lang="uk-UA" dirty="0" smtClean="0"/>
              <a:t>(нова стадія загострення) </a:t>
            </a:r>
          </a:p>
        </p:txBody>
      </p:sp>
      <p:pic>
        <p:nvPicPr>
          <p:cNvPr id="11" name="Content Placeholder 10" descr="bashar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 t="-25839" b="-25839"/>
          <a:stretch>
            <a:fillRect/>
          </a:stretch>
        </p:blipFill>
        <p:spPr>
          <a:xfrm>
            <a:off x="4480560" y="503238"/>
            <a:ext cx="4495800" cy="66389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313613" cy="1092297"/>
          </a:xfrm>
        </p:spPr>
        <p:txBody>
          <a:bodyPr/>
          <a:lstStyle/>
          <a:p>
            <a:r>
              <a:rPr lang="uk-UA" dirty="0" smtClean="0"/>
              <a:t>Фаза 1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-1" y="1092297"/>
            <a:ext cx="4774977" cy="5765703"/>
          </a:xfrm>
        </p:spPr>
        <p:txBody>
          <a:bodyPr>
            <a:normAutofit fontScale="92500" lnSpcReduction="20000"/>
          </a:bodyPr>
          <a:lstStyle/>
          <a:p>
            <a:r>
              <a:rPr lang="uk-UA" dirty="0" smtClean="0">
                <a:solidFill>
                  <a:srgbClr val="4A0505"/>
                </a:solidFill>
              </a:rPr>
              <a:t>Початок антиурядових протестів у м. Дераа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29 березня - відставка уряду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Відміна надзвичайного стану в країні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22 квітня - “кривава п’ятниця” (вбито 60 чол.)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29 квітня - “день гніву”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Жорстоке придушення протестів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10 травня- санкції проти Сирії з боку ЄС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США- замороження активів посадових осіб Сирійського уряду</a:t>
            </a:r>
          </a:p>
          <a:p>
            <a:endParaRPr lang="en-US" dirty="0">
              <a:solidFill>
                <a:srgbClr val="4A0505"/>
              </a:solidFill>
            </a:endParaRPr>
          </a:p>
        </p:txBody>
      </p:sp>
      <p:pic>
        <p:nvPicPr>
          <p:cNvPr id="7" name="Content Placeholder 6" descr="781df63ec42033dfd1a4eb5769a_prev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 t="-25924" b="-25924"/>
          <a:stretch>
            <a:fillRect/>
          </a:stretch>
        </p:blipFill>
        <p:spPr>
          <a:xfrm>
            <a:off x="4570261" y="286603"/>
            <a:ext cx="4369024" cy="63590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313613" cy="983128"/>
          </a:xfrm>
        </p:spPr>
        <p:txBody>
          <a:bodyPr/>
          <a:lstStyle/>
          <a:p>
            <a:r>
              <a:rPr lang="uk-UA" dirty="0" smtClean="0"/>
              <a:t>Фаза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uk-UA" dirty="0" smtClean="0">
                <a:solidFill>
                  <a:srgbClr val="4A0505"/>
                </a:solidFill>
              </a:rPr>
              <a:t>6 червня-бійня в м. Джиср аш- Шугур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31 липня-сутичка в Хамі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Влада продовжує придушувати протести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Опозиція створює Національну Раду, просить надіслати спостерігачів та журналістів до Сирії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ЄС та США розширюють санкції проти Сирії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Вводиться ембарго на сирійські нафтопродукти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313613" cy="900201"/>
          </a:xfrm>
        </p:spPr>
        <p:txBody>
          <a:bodyPr/>
          <a:lstStyle/>
          <a:p>
            <a:r>
              <a:rPr lang="uk-UA" dirty="0" smtClean="0"/>
              <a:t>Фаза 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900201"/>
            <a:ext cx="4480560" cy="5957799"/>
          </a:xfrm>
        </p:spPr>
        <p:txBody>
          <a:bodyPr>
            <a:normAutofit/>
          </a:bodyPr>
          <a:lstStyle/>
          <a:p>
            <a:r>
              <a:rPr lang="uk-UA" dirty="0" smtClean="0">
                <a:solidFill>
                  <a:srgbClr val="4A0505"/>
                </a:solidFill>
              </a:rPr>
              <a:t>Резолюція РБ ООН щодо введення санкцій проти Сирії заблокована Китаєм та Росією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Лівія визнає Національну Раду єдиною легітимною владою в країні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ЛАД пропонує план урегулювання конфлікту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Запровадження санкцій проти Сирії Туреччиною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Об’єднання сирійської </a:t>
            </a:r>
            <a:r>
              <a:rPr lang="uk-UA" dirty="0" err="1" smtClean="0">
                <a:solidFill>
                  <a:srgbClr val="4A0505"/>
                </a:solidFill>
              </a:rPr>
              <a:t>опозиції-</a:t>
            </a:r>
            <a:r>
              <a:rPr lang="uk-UA" dirty="0" smtClean="0">
                <a:solidFill>
                  <a:srgbClr val="4A0505"/>
                </a:solidFill>
              </a:rPr>
              <a:t> Національної Ради і Вільної армії Сирії</a:t>
            </a:r>
            <a:endParaRPr lang="en-US" dirty="0">
              <a:solidFill>
                <a:srgbClr val="4A0505"/>
              </a:solidFill>
            </a:endParaRPr>
          </a:p>
        </p:txBody>
      </p:sp>
      <p:pic>
        <p:nvPicPr>
          <p:cNvPr id="5" name="Content Placeholder 4" descr="images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 t="-51231" b="-51231"/>
          <a:stretch>
            <a:fillRect/>
          </a:stretch>
        </p:blipFill>
        <p:spPr>
          <a:xfrm>
            <a:off x="4480560" y="900201"/>
            <a:ext cx="4224327" cy="61728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4716"/>
            <a:ext cx="7313613" cy="1371600"/>
          </a:xfrm>
        </p:spPr>
        <p:txBody>
          <a:bodyPr/>
          <a:lstStyle/>
          <a:p>
            <a:r>
              <a:rPr lang="uk-UA" dirty="0" smtClean="0"/>
              <a:t>Позиції міжнародного співтовариства</a:t>
            </a:r>
            <a:endParaRPr lang="en-US" dirty="0"/>
          </a:p>
        </p:txBody>
      </p:sp>
      <p:pic>
        <p:nvPicPr>
          <p:cNvPr id="6" name="Content Placeholder 5" descr="A17_3_1_3861458216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7617" r="-17617"/>
          <a:stretch>
            <a:fillRect/>
          </a:stretch>
        </p:blipFill>
        <p:spPr>
          <a:xfrm>
            <a:off x="-523624" y="1787856"/>
            <a:ext cx="10237644" cy="47066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313613" cy="955819"/>
          </a:xfrm>
        </p:spPr>
        <p:txBody>
          <a:bodyPr/>
          <a:lstStyle/>
          <a:p>
            <a:r>
              <a:rPr lang="uk-UA" dirty="0" smtClean="0"/>
              <a:t>Рада Безпеки ООН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89393" y="1371600"/>
            <a:ext cx="4191167" cy="5251303"/>
          </a:xfrm>
        </p:spPr>
        <p:txBody>
          <a:bodyPr>
            <a:normAutofit fontScale="77500" lnSpcReduction="20000"/>
          </a:bodyPr>
          <a:lstStyle/>
          <a:p>
            <a:r>
              <a:rPr lang="uk-UA" dirty="0" smtClean="0">
                <a:solidFill>
                  <a:srgbClr val="4A0505"/>
                </a:solidFill>
              </a:rPr>
              <a:t>РБ ООН в цілому засудила силове придушення виступів протесту, закликаючи припинити насильство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Резолюцію по санкціям проти Сирії укладено Францією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Підтримали Британія, Німеччина, Польща</a:t>
            </a:r>
          </a:p>
          <a:p>
            <a:r>
              <a:rPr lang="uk-UA" b="1" u="sng" dirty="0" smtClean="0">
                <a:solidFill>
                  <a:srgbClr val="4A0505"/>
                </a:solidFill>
              </a:rPr>
              <a:t>Проте </a:t>
            </a:r>
            <a:r>
              <a:rPr lang="uk-UA" dirty="0" smtClean="0">
                <a:solidFill>
                  <a:srgbClr val="4A0505"/>
                </a:solidFill>
              </a:rPr>
              <a:t>Росія і Китай блокували резолюцію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Росія: резолюція містить санкції “карального характеру”, не враховано застереження про неприпустимість зовнішнього збройного втручання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США засудили дії РФ і Китаю</a:t>
            </a:r>
          </a:p>
        </p:txBody>
      </p:sp>
      <p:pic>
        <p:nvPicPr>
          <p:cNvPr id="5" name="Content Placeholder 4" descr="un.gif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 t="-34881" b="-34881"/>
          <a:stretch>
            <a:fillRect/>
          </a:stretch>
        </p:blipFill>
        <p:spPr>
          <a:xfrm>
            <a:off x="4648200" y="503238"/>
            <a:ext cx="4495800" cy="54863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-13655"/>
            <a:ext cx="7313613" cy="1010437"/>
          </a:xfrm>
        </p:spPr>
        <p:txBody>
          <a:bodyPr/>
          <a:lstStyle/>
          <a:p>
            <a:r>
              <a:rPr lang="uk-UA" dirty="0" smtClean="0"/>
              <a:t>Ліга арабських держав</a:t>
            </a:r>
            <a:endParaRPr lang="en-US" dirty="0"/>
          </a:p>
        </p:txBody>
      </p:sp>
      <p:pic>
        <p:nvPicPr>
          <p:cNvPr id="5" name="Content Placeholder 4" descr="arab_league_emb_n10352.gif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t="-1944" b="-1944"/>
          <a:stretch>
            <a:fillRect/>
          </a:stretch>
        </p:blipFill>
        <p:spPr>
          <a:xfrm>
            <a:off x="1" y="1371600"/>
            <a:ext cx="4051300" cy="4613275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51495" y="1735138"/>
            <a:ext cx="5092505" cy="5122861"/>
          </a:xfrm>
        </p:spPr>
        <p:txBody>
          <a:bodyPr>
            <a:normAutofit fontScale="92500"/>
          </a:bodyPr>
          <a:lstStyle/>
          <a:p>
            <a:r>
              <a:rPr lang="uk-UA" dirty="0" smtClean="0">
                <a:solidFill>
                  <a:srgbClr val="4A0505"/>
                </a:solidFill>
              </a:rPr>
              <a:t>Жовень 2011- ЛАД пропонує план врегулювання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За планом Сирія повинна :</a:t>
            </a:r>
          </a:p>
          <a:p>
            <a:pPr>
              <a:buFont typeface="+mj-lt"/>
              <a:buAutoNum type="arabicPeriod"/>
            </a:pPr>
            <a:r>
              <a:rPr lang="uk-UA" dirty="0" smtClean="0">
                <a:solidFill>
                  <a:srgbClr val="4A0505"/>
                </a:solidFill>
              </a:rPr>
              <a:t>Припинити насильства</a:t>
            </a:r>
          </a:p>
          <a:p>
            <a:pPr>
              <a:buFont typeface="+mj-lt"/>
              <a:buAutoNum type="arabicPeriod"/>
            </a:pPr>
            <a:r>
              <a:rPr lang="uk-UA" dirty="0" smtClean="0">
                <a:solidFill>
                  <a:srgbClr val="4A0505"/>
                </a:solidFill>
              </a:rPr>
              <a:t>Припинити військових операцій</a:t>
            </a:r>
          </a:p>
          <a:p>
            <a:pPr>
              <a:buFont typeface="+mj-lt"/>
              <a:buAutoNum type="arabicPeriod"/>
            </a:pPr>
            <a:r>
              <a:rPr lang="uk-UA" dirty="0" smtClean="0">
                <a:solidFill>
                  <a:srgbClr val="4A0505"/>
                </a:solidFill>
              </a:rPr>
              <a:t>Звільнити політичних ув’язнених</a:t>
            </a:r>
          </a:p>
          <a:p>
            <a:pPr>
              <a:buFont typeface="+mj-lt"/>
              <a:buAutoNum type="arabicPeriod"/>
            </a:pPr>
            <a:r>
              <a:rPr lang="uk-UA" dirty="0" smtClean="0">
                <a:solidFill>
                  <a:srgbClr val="4A0505"/>
                </a:solidFill>
              </a:rPr>
              <a:t>Почати </a:t>
            </a:r>
            <a:r>
              <a:rPr lang="uk-UA" dirty="0" smtClean="0">
                <a:solidFill>
                  <a:srgbClr val="4A0505"/>
                </a:solidFill>
              </a:rPr>
              <a:t>діалог </a:t>
            </a:r>
            <a:r>
              <a:rPr lang="uk-UA" dirty="0" smtClean="0">
                <a:solidFill>
                  <a:srgbClr val="4A0505"/>
                </a:solidFill>
              </a:rPr>
              <a:t>з опозицією</a:t>
            </a:r>
          </a:p>
          <a:p>
            <a:pPr>
              <a:buFont typeface="+mj-lt"/>
              <a:buAutoNum type="arabicPeriod"/>
            </a:pPr>
            <a:r>
              <a:rPr lang="uk-UA" dirty="0" smtClean="0">
                <a:solidFill>
                  <a:srgbClr val="4A0505"/>
                </a:solidFill>
              </a:rPr>
              <a:t>Допустити міжнародних спостерігачів, іноземних журналістів, правозахисників у Сирію</a:t>
            </a:r>
            <a:endParaRPr lang="en-US" dirty="0">
              <a:solidFill>
                <a:srgbClr val="4A0505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914400" y="900199"/>
            <a:ext cx="7313613" cy="5690553"/>
          </a:xfrm>
        </p:spPr>
        <p:txBody>
          <a:bodyPr>
            <a:normAutofit/>
          </a:bodyPr>
          <a:lstStyle/>
          <a:p>
            <a:r>
              <a:rPr lang="uk-UA" dirty="0" smtClean="0">
                <a:solidFill>
                  <a:srgbClr val="4A0505"/>
                </a:solidFill>
              </a:rPr>
              <a:t>Початок листопаду 20011- Сирія погоджується на виконання плану, проте де-факто сутички продовжуються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12 листопада Сирію відсторонено від участі у засіданнях ЛАД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Рішення підтримали 18 з 22 держав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Проти- Сирія, Ліван, Ємен, Ірак утримався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Кінець листопада- економічні санкції ЛАД проти Сирії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Фінансові відносини між членами ЛАД і Сирією припинено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"/>
            <a:ext cx="7313613" cy="778309"/>
          </a:xfrm>
        </p:spPr>
        <p:txBody>
          <a:bodyPr/>
          <a:lstStyle/>
          <a:p>
            <a:r>
              <a:rPr lang="uk-UA" dirty="0" smtClean="0"/>
              <a:t>Туреччина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0" y="1125251"/>
            <a:ext cx="5112601" cy="5748823"/>
          </a:xfrm>
        </p:spPr>
        <p:txBody>
          <a:bodyPr>
            <a:normAutofit lnSpcReduction="10000"/>
          </a:bodyPr>
          <a:lstStyle/>
          <a:p>
            <a:r>
              <a:rPr lang="uk-UA" dirty="0" smtClean="0"/>
              <a:t>Погіршення відносин після сирійських заворушень в березні 2011р.</a:t>
            </a:r>
          </a:p>
          <a:p>
            <a:r>
              <a:rPr lang="uk-UA" dirty="0" smtClean="0"/>
              <a:t>Засудила застосування владою сили, закликала Асада піти у відставку</a:t>
            </a:r>
          </a:p>
          <a:p>
            <a:r>
              <a:rPr lang="uk-UA" dirty="0" smtClean="0"/>
              <a:t>Напад прихильників Асада на турецькі дип. предст-ва в Сирії загострює конфлікт</a:t>
            </a:r>
          </a:p>
          <a:p>
            <a:r>
              <a:rPr lang="uk-UA" dirty="0" smtClean="0"/>
              <a:t>Застосування економічних санкцій проти Сирії</a:t>
            </a:r>
          </a:p>
          <a:p>
            <a:r>
              <a:rPr lang="uk-UA" dirty="0" smtClean="0"/>
              <a:t>В планах – створення на півночі Сирії “зон безпеки” для представників опозиції </a:t>
            </a:r>
          </a:p>
        </p:txBody>
      </p:sp>
      <p:pic>
        <p:nvPicPr>
          <p:cNvPr id="6" name="Content Placeholder 5" descr="turkey-flag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 l="-2462" r="-2462"/>
          <a:stretch>
            <a:fillRect/>
          </a:stretch>
        </p:blipFill>
        <p:spPr>
          <a:xfrm>
            <a:off x="5112601" y="1302076"/>
            <a:ext cx="4031399" cy="4489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313613" cy="932350"/>
          </a:xfrm>
        </p:spPr>
        <p:txBody>
          <a:bodyPr/>
          <a:lstStyle/>
          <a:p>
            <a:r>
              <a:rPr lang="uk-UA" dirty="0" smtClean="0"/>
              <a:t>Йорданія</a:t>
            </a:r>
            <a:endParaRPr lang="en-US" dirty="0"/>
          </a:p>
        </p:txBody>
      </p:sp>
      <p:pic>
        <p:nvPicPr>
          <p:cNvPr id="5" name="Content Placeholder 4" descr="1080240853.pn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t="-6879" b="-6879"/>
          <a:stretch>
            <a:fillRect/>
          </a:stretch>
        </p:blipFill>
        <p:spPr>
          <a:xfrm>
            <a:off x="353702" y="1157401"/>
            <a:ext cx="4126858" cy="4633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80561" y="932350"/>
            <a:ext cx="4663440" cy="5925650"/>
          </a:xfrm>
        </p:spPr>
        <p:txBody>
          <a:bodyPr/>
          <a:lstStyle/>
          <a:p>
            <a:r>
              <a:rPr lang="uk-UA" dirty="0" smtClean="0"/>
              <a:t>Весною підтримувала Сирію</a:t>
            </a:r>
          </a:p>
          <a:p>
            <a:r>
              <a:rPr lang="uk-UA" dirty="0" smtClean="0"/>
              <a:t>Після посилення тиску з боку Заходу на Сирію, Йорданія заявила про невтручання у внутрішні справи Сирії</a:t>
            </a:r>
          </a:p>
          <a:p>
            <a:r>
              <a:rPr lang="uk-UA" dirty="0" smtClean="0"/>
              <a:t>З літа країні дедалі важче зберігати нейтральність, офіційні заяви набувають все більш негативного забарвлення</a:t>
            </a:r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"/>
            <a:ext cx="7313613" cy="868050"/>
          </a:xfrm>
        </p:spPr>
        <p:txBody>
          <a:bodyPr/>
          <a:lstStyle/>
          <a:p>
            <a:r>
              <a:rPr lang="uk-UA" dirty="0" smtClean="0"/>
              <a:t>Франція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868052"/>
            <a:ext cx="4648200" cy="6381776"/>
          </a:xfrm>
        </p:spPr>
        <p:txBody>
          <a:bodyPr>
            <a:normAutofit fontScale="85000" lnSpcReduction="20000"/>
          </a:bodyPr>
          <a:lstStyle/>
          <a:p>
            <a:r>
              <a:rPr lang="uk-UA" dirty="0" smtClean="0">
                <a:solidFill>
                  <a:schemeClr val="accent2"/>
                </a:solidFill>
              </a:rPr>
              <a:t>Укладач резолюції РБ ООН по Сирії, котра була потім заблокована. Цю ситуацію Франція назвала “скандальною”</a:t>
            </a:r>
          </a:p>
          <a:p>
            <a:r>
              <a:rPr lang="uk-UA" dirty="0" smtClean="0">
                <a:solidFill>
                  <a:schemeClr val="accent2"/>
                </a:solidFill>
              </a:rPr>
              <a:t>7 вересня- міністр закордонних справ Алан Жюппе заявив, що Асад вчинив “злочин проти людяності”, застосовуючи силу проти протестантів</a:t>
            </a:r>
          </a:p>
          <a:p>
            <a:r>
              <a:rPr lang="uk-UA" dirty="0" smtClean="0">
                <a:solidFill>
                  <a:schemeClr val="accent2"/>
                </a:solidFill>
              </a:rPr>
              <a:t>Середина листопада-ініціатива створити буферну зону уздовж турецько-сирійського кордону</a:t>
            </a:r>
          </a:p>
          <a:p>
            <a:r>
              <a:rPr lang="ru-RU" dirty="0" smtClean="0">
                <a:solidFill>
                  <a:schemeClr val="accent2"/>
                </a:solidFill>
              </a:rPr>
              <a:t>24 листопада- пропозиція створення «гуманітарних кордонів» в Сирії</a:t>
            </a:r>
          </a:p>
          <a:p>
            <a:r>
              <a:rPr lang="uk-UA" dirty="0" smtClean="0">
                <a:solidFill>
                  <a:schemeClr val="accent2"/>
                </a:solidFill>
              </a:rPr>
              <a:t>Франція вже відкликала свого посла в Сирії після ескалації насильства в країні.</a:t>
            </a:r>
          </a:p>
          <a:p>
            <a:r>
              <a:rPr lang="uk-UA" dirty="0" smtClean="0">
                <a:solidFill>
                  <a:schemeClr val="accent2"/>
                </a:solidFill>
              </a:rPr>
              <a:t>Тертя з Росією з причини жорсткої позиції по Сирії</a:t>
            </a:r>
            <a:endParaRPr lang="ru-RU" dirty="0" smtClean="0">
              <a:solidFill>
                <a:schemeClr val="accent2"/>
              </a:solidFill>
            </a:endParaRPr>
          </a:p>
          <a:p>
            <a:pPr>
              <a:buNone/>
            </a:pPr>
            <a:endParaRPr lang="ru-RU" dirty="0" smtClean="0">
              <a:solidFill>
                <a:schemeClr val="accent2"/>
              </a:solidFill>
            </a:endParaRPr>
          </a:p>
          <a:p>
            <a:endParaRPr lang="uk-UA" dirty="0" smtClean="0">
              <a:solidFill>
                <a:schemeClr val="accent2"/>
              </a:solidFill>
            </a:endParaRPr>
          </a:p>
          <a:p>
            <a:endParaRPr lang="en-US" dirty="0">
              <a:solidFill>
                <a:schemeClr val="accent2"/>
              </a:solidFill>
            </a:endParaRPr>
          </a:p>
        </p:txBody>
      </p:sp>
      <p:pic>
        <p:nvPicPr>
          <p:cNvPr id="5" name="Content Placeholder 4" descr="o-00120429-n-00338116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 t="-24380" b="-24380"/>
          <a:stretch>
            <a:fillRect/>
          </a:stretch>
        </p:blipFill>
        <p:spPr>
          <a:xfrm>
            <a:off x="4648199" y="1077025"/>
            <a:ext cx="4194349" cy="4714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Російська Федерація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37625" y="1735139"/>
            <a:ext cx="4142935" cy="4855614"/>
          </a:xfrm>
        </p:spPr>
        <p:txBody>
          <a:bodyPr>
            <a:normAutofit/>
          </a:bodyPr>
          <a:lstStyle/>
          <a:p>
            <a:r>
              <a:rPr lang="uk-UA" dirty="0" smtClean="0"/>
              <a:t>Підтримала план врегулювання ЛАД</a:t>
            </a:r>
          </a:p>
          <a:p>
            <a:r>
              <a:rPr lang="uk-UA" dirty="0" smtClean="0"/>
              <a:t>Заблокувала резолюцію РБ ООН по Сирії</a:t>
            </a:r>
          </a:p>
          <a:p>
            <a:r>
              <a:rPr lang="uk-UA" dirty="0" smtClean="0"/>
              <a:t>Зараз засуджує санкції проти свого союзника та будь-яке втручання у його справи</a:t>
            </a:r>
          </a:p>
          <a:p>
            <a:r>
              <a:rPr lang="uk-UA" dirty="0" smtClean="0"/>
              <a:t>Вважає найдоцільнішим метод внутрішньо-політичного діалогу </a:t>
            </a:r>
            <a:endParaRPr lang="en-US" dirty="0"/>
          </a:p>
        </p:txBody>
      </p:sp>
      <p:pic>
        <p:nvPicPr>
          <p:cNvPr id="5" name="Content Placeholder 4" descr="3057593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 t="-25839" b="-25839"/>
          <a:stretch>
            <a:fillRect/>
          </a:stretch>
        </p:blipFill>
        <p:spPr>
          <a:xfrm>
            <a:off x="4678513" y="1371600"/>
            <a:ext cx="4228346" cy="49661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Єгипет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82320" y="1735138"/>
            <a:ext cx="4165879" cy="4871689"/>
          </a:xfrm>
        </p:spPr>
        <p:txBody>
          <a:bodyPr/>
          <a:lstStyle/>
          <a:p>
            <a:r>
              <a:rPr lang="uk-UA" dirty="0" smtClean="0">
                <a:solidFill>
                  <a:srgbClr val="4A0505"/>
                </a:solidFill>
              </a:rPr>
              <a:t>Виступає проти військового вторгнення до Сирії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Пріоритет- збереження цілісності сирійської держави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Підтримує мирну ініціативу ЛАД</a:t>
            </a:r>
            <a:endParaRPr lang="en-US" dirty="0">
              <a:solidFill>
                <a:srgbClr val="4A0505"/>
              </a:solidFill>
            </a:endParaRPr>
          </a:p>
        </p:txBody>
      </p:sp>
      <p:pic>
        <p:nvPicPr>
          <p:cNvPr id="5" name="Content Placeholder 4" descr="egypt-flag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 t="-21099" b="-21099"/>
          <a:stretch>
            <a:fillRect/>
          </a:stretch>
        </p:blipFill>
        <p:spPr>
          <a:xfrm>
            <a:off x="4648200" y="1096337"/>
            <a:ext cx="4290814" cy="46948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ЄС та США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5083" y="1735138"/>
            <a:ext cx="4255477" cy="5122861"/>
          </a:xfrm>
        </p:spPr>
        <p:txBody>
          <a:bodyPr>
            <a:normAutofit lnSpcReduction="10000"/>
          </a:bodyPr>
          <a:lstStyle/>
          <a:p>
            <a:r>
              <a:rPr lang="uk-UA" dirty="0" smtClean="0">
                <a:solidFill>
                  <a:srgbClr val="4A0505"/>
                </a:solidFill>
              </a:rPr>
              <a:t>Активна політика санкцій проти Сирії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Вересень 2011- ЄС вводить ембарго на експортно-імпортні операції 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До середини грудя до пакету санкцій включать заборону на інвестиції в банки Сирії, кредитування уряду, торгівлю цінними металами, продаж ІТ- обладнання</a:t>
            </a:r>
            <a:endParaRPr lang="en-US" dirty="0">
              <a:solidFill>
                <a:srgbClr val="4A0505"/>
              </a:solidFill>
            </a:endParaRPr>
          </a:p>
        </p:txBody>
      </p:sp>
      <p:pic>
        <p:nvPicPr>
          <p:cNvPr id="5" name="Content Placeholder 4" descr="1302148331_9cdf8541f5aad2f5fe003859492f0e29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 t="-25839" b="-25839"/>
          <a:stretch>
            <a:fillRect/>
          </a:stretch>
        </p:blipFill>
        <p:spPr>
          <a:xfrm>
            <a:off x="4648199" y="1044875"/>
            <a:ext cx="4194349" cy="47463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Сценарії розвитку конфлікту</a:t>
            </a:r>
            <a:endParaRPr lang="en-US" dirty="0"/>
          </a:p>
        </p:txBody>
      </p:sp>
      <p:pic>
        <p:nvPicPr>
          <p:cNvPr id="8" name="Content Placeholder 7" descr="1322768992_1.gif"/>
          <p:cNvPicPr>
            <a:picLocks noGrp="1" noChangeAspect="1"/>
          </p:cNvPicPr>
          <p:nvPr>
            <p:ph idx="1"/>
          </p:nvPr>
        </p:nvPicPr>
        <p:blipFill>
          <a:blip r:embed="rId2"/>
          <a:srcRect l="-17617" r="-17617"/>
          <a:stretch>
            <a:fillRect/>
          </a:stretch>
        </p:blipFill>
        <p:spPr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1. Перемога правлячого режиму</a:t>
            </a:r>
            <a:endParaRPr lang="en-US" dirty="0"/>
          </a:p>
        </p:txBody>
      </p:sp>
      <p:pic>
        <p:nvPicPr>
          <p:cNvPr id="4" name="Content Placeholder 3" descr="163_3003_08_ASAD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0560" r="-10560"/>
          <a:stretch>
            <a:fillRect/>
          </a:stretch>
        </p:blipFill>
        <p:spPr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313613" cy="928510"/>
          </a:xfrm>
        </p:spPr>
        <p:txBody>
          <a:bodyPr/>
          <a:lstStyle/>
          <a:p>
            <a:r>
              <a:rPr lang="uk-UA" dirty="0" smtClean="0"/>
              <a:t>2. Перемога повстанців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371600"/>
            <a:ext cx="7313613" cy="5267378"/>
          </a:xfrm>
        </p:spPr>
        <p:txBody>
          <a:bodyPr>
            <a:normAutofit lnSpcReduction="10000"/>
          </a:bodyPr>
          <a:lstStyle/>
          <a:p>
            <a:r>
              <a:rPr lang="uk-UA" dirty="0" smtClean="0">
                <a:solidFill>
                  <a:srgbClr val="4A0505"/>
                </a:solidFill>
              </a:rPr>
              <a:t>Можливе створення в горах на півночі Сирії “звільненої теріторії”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Встановлення міжнародним співтовариством над нею “забороненої для польотів зони”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Поступове збирання сил для нанесення удару по урядовим військам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Мета: </a:t>
            </a:r>
          </a:p>
          <a:p>
            <a:pPr>
              <a:buFont typeface="+mj-lt"/>
              <a:buAutoNum type="arabicPeriod"/>
            </a:pPr>
            <a:r>
              <a:rPr lang="uk-UA" dirty="0" smtClean="0">
                <a:solidFill>
                  <a:srgbClr val="4A0505"/>
                </a:solidFill>
              </a:rPr>
              <a:t>захоплення столиці</a:t>
            </a:r>
          </a:p>
          <a:p>
            <a:pPr>
              <a:buFont typeface="+mj-lt"/>
              <a:buAutoNum type="arabicPeriod"/>
            </a:pPr>
            <a:r>
              <a:rPr lang="uk-UA" dirty="0" smtClean="0">
                <a:solidFill>
                  <a:srgbClr val="4A0505"/>
                </a:solidFill>
              </a:rPr>
              <a:t>Усунення від влади президента Асада</a:t>
            </a:r>
          </a:p>
          <a:p>
            <a:pPr>
              <a:buFont typeface="+mj-lt"/>
              <a:buAutoNum type="arabicPeriod"/>
            </a:pPr>
            <a:r>
              <a:rPr lang="uk-UA" dirty="0" smtClean="0">
                <a:solidFill>
                  <a:srgbClr val="4A0505"/>
                </a:solidFill>
              </a:rPr>
              <a:t>Встановлення демократії</a:t>
            </a:r>
            <a:endParaRPr lang="en-US" dirty="0">
              <a:solidFill>
                <a:srgbClr val="4A0505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3. Компроміс між владою та опозицією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6244" y="1735139"/>
            <a:ext cx="4014316" cy="4630564"/>
          </a:xfrm>
        </p:spPr>
        <p:txBody>
          <a:bodyPr>
            <a:normAutofit/>
          </a:bodyPr>
          <a:lstStyle/>
          <a:p>
            <a:r>
              <a:rPr lang="uk-UA" dirty="0" smtClean="0">
                <a:solidFill>
                  <a:srgbClr val="4A0505"/>
                </a:solidFill>
              </a:rPr>
              <a:t>Послаблення або відміна диктатури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Допуск різних партій до участі у політичному житті країни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Проведення реформ у всіх сферах </a:t>
            </a:r>
          </a:p>
          <a:p>
            <a:r>
              <a:rPr lang="uk-UA" dirty="0" smtClean="0">
                <a:solidFill>
                  <a:srgbClr val="4A0505"/>
                </a:solidFill>
              </a:rPr>
              <a:t>Вирішення релігійного аспекту протистояння</a:t>
            </a:r>
          </a:p>
        </p:txBody>
      </p:sp>
      <p:pic>
        <p:nvPicPr>
          <p:cNvPr id="5" name="Content Placeholder 4" descr="blog_00000002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 t="-36398" b="-36398"/>
          <a:stretch>
            <a:fillRect/>
          </a:stretch>
        </p:blipFill>
        <p:spPr>
          <a:xfrm>
            <a:off x="4648200" y="1077740"/>
            <a:ext cx="4495800" cy="5287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4. Гуманітарна інтервенція</a:t>
            </a:r>
            <a:endParaRPr lang="en-US" dirty="0"/>
          </a:p>
        </p:txBody>
      </p:sp>
      <p:pic>
        <p:nvPicPr>
          <p:cNvPr id="8" name="Content Placeholder 7" descr="befc100d29eb2d36c0f191819daa2b8395171097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7617" r="-17617"/>
          <a:stretch>
            <a:fillRect/>
          </a:stretch>
        </p:blipFill>
        <p:spPr>
          <a:xfrm>
            <a:off x="914400" y="1960188"/>
            <a:ext cx="7313613" cy="40560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sommet_arabe_4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1180" y="4805434"/>
            <a:ext cx="2933700" cy="1714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План </a:t>
            </a:r>
            <a:r>
              <a:rPr lang="uk-UA" dirty="0" smtClean="0"/>
              <a:t>врегулювання ЛАД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4399" y="1735138"/>
            <a:ext cx="7724633" cy="2754975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uk-UA" dirty="0" smtClean="0"/>
              <a:t>припинення насильства обох сторін </a:t>
            </a:r>
            <a:r>
              <a:rPr lang="uk-UA" dirty="0" smtClean="0"/>
              <a:t>конфлікту</a:t>
            </a:r>
            <a:endParaRPr lang="uk-UA" dirty="0" smtClean="0"/>
          </a:p>
          <a:p>
            <a:pPr lvl="0"/>
            <a:r>
              <a:rPr lang="uk-UA" dirty="0" smtClean="0"/>
              <a:t>звільнити ув'язнених, які потрапили у в'язниці в результаті останніх подій в країні</a:t>
            </a:r>
          </a:p>
          <a:p>
            <a:pPr lvl="0"/>
            <a:r>
              <a:rPr lang="uk-UA" dirty="0" smtClean="0"/>
              <a:t>військова техніка повинна бути виведена з населених пунктів Сирії</a:t>
            </a:r>
          </a:p>
          <a:p>
            <a:pPr lvl="0"/>
            <a:r>
              <a:rPr lang="uk-UA" dirty="0" smtClean="0"/>
              <a:t>допустити на територію Сирії і забезпечити вільне пересування співробітникам різних підрозділів ЛАД, а також арабським і світовим ЗМІ</a:t>
            </a:r>
          </a:p>
          <a:p>
            <a:endParaRPr lang="uk-UA" dirty="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733266" y="4488525"/>
            <a:ext cx="5773003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Стрелка вниз 7"/>
          <p:cNvSpPr/>
          <p:nvPr/>
        </p:nvSpPr>
        <p:spPr>
          <a:xfrm>
            <a:off x="4435523" y="4490113"/>
            <a:ext cx="300250" cy="394197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Прямоугольник 8"/>
          <p:cNvSpPr/>
          <p:nvPr/>
        </p:nvSpPr>
        <p:spPr>
          <a:xfrm>
            <a:off x="1228299" y="4884310"/>
            <a:ext cx="549322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dirty="0" smtClean="0"/>
              <a:t>створити комісію з врегулювання, яка протягом 2 тижнів приступить до контактів із сирійської опозицією, спрямованих на організацію конференції з національного діалогу.</a:t>
            </a:r>
            <a:endParaRPr lang="uk-UA" dirty="0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313613" cy="955819"/>
          </a:xfrm>
        </p:spPr>
        <p:txBody>
          <a:bodyPr/>
          <a:lstStyle/>
          <a:p>
            <a:r>
              <a:rPr lang="uk-UA" dirty="0" smtClean="0"/>
              <a:t>План врегулювання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371600"/>
            <a:ext cx="5128679" cy="5486400"/>
          </a:xfrm>
        </p:spPr>
        <p:txBody>
          <a:bodyPr>
            <a:normAutofit fontScale="92500" lnSpcReduction="10000"/>
          </a:bodyPr>
          <a:lstStyle/>
          <a:p>
            <a:pPr>
              <a:buFont typeface="Arial"/>
              <a:buChar char="•"/>
            </a:pPr>
            <a:r>
              <a:rPr lang="uk-UA" dirty="0" smtClean="0"/>
              <a:t>Припинення військових дій</a:t>
            </a:r>
          </a:p>
          <a:p>
            <a:pPr>
              <a:buFont typeface="Arial"/>
              <a:buChar char="•"/>
            </a:pPr>
            <a:r>
              <a:rPr lang="uk-UA" dirty="0" smtClean="0"/>
              <a:t>Виведення важкої військової техніки з міст</a:t>
            </a:r>
          </a:p>
          <a:p>
            <a:pPr>
              <a:buFont typeface="Arial"/>
              <a:buChar char="•"/>
            </a:pPr>
            <a:r>
              <a:rPr lang="uk-UA" dirty="0" smtClean="0"/>
              <a:t>Допуск іноземних спостерігачів до Сирії</a:t>
            </a:r>
          </a:p>
          <a:p>
            <a:pPr>
              <a:buFont typeface="Arial"/>
              <a:buChar char="•"/>
            </a:pPr>
            <a:r>
              <a:rPr lang="uk-UA" dirty="0" smtClean="0"/>
              <a:t>Проведення переговорів (формат “6+2”- постійні члени РБ ООН, Єгипет від ЛАД з одного боку, з іншого- представники правлячого режиму та опозиція)</a:t>
            </a:r>
          </a:p>
          <a:p>
            <a:pPr>
              <a:buFont typeface="Arial"/>
              <a:buChar char="•"/>
            </a:pPr>
            <a:r>
              <a:rPr lang="uk-UA" dirty="0" smtClean="0"/>
              <a:t>Порядок денний- узгодження вимог конфлікуючих сторін</a:t>
            </a:r>
          </a:p>
          <a:p>
            <a:pPr>
              <a:buFont typeface="Arial"/>
              <a:buChar char="•"/>
            </a:pPr>
            <a:r>
              <a:rPr lang="uk-UA" dirty="0" smtClean="0"/>
              <a:t>Місце проведення зустрічей- нейтральна теріторія</a:t>
            </a:r>
          </a:p>
        </p:txBody>
      </p:sp>
      <p:pic>
        <p:nvPicPr>
          <p:cNvPr id="5" name="Content Placeholder 4" descr="per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 t="-21036" b="-21036"/>
          <a:stretch>
            <a:fillRect/>
          </a:stretch>
        </p:blipFill>
        <p:spPr>
          <a:xfrm>
            <a:off x="5370513" y="1767288"/>
            <a:ext cx="3552825" cy="40560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Дякуємо за увагу! </a:t>
            </a:r>
            <a:r>
              <a:rPr lang="en-US" dirty="0" err="1" smtClean="0">
                <a:sym typeface="Wingdings"/>
              </a:rPr>
              <a:t></a:t>
            </a:r>
            <a:endParaRPr lang="en-US" dirty="0"/>
          </a:p>
        </p:txBody>
      </p:sp>
      <p:pic>
        <p:nvPicPr>
          <p:cNvPr id="4" name="Content Placeholder 3" descr="Sky - Peaceful Formations.jpg"/>
          <p:cNvPicPr>
            <a:picLocks noGrp="1" noChangeAspect="1"/>
          </p:cNvPicPr>
          <p:nvPr>
            <p:ph idx="1"/>
          </p:nvPr>
        </p:nvPicPr>
        <p:blipFill>
          <a:blip r:embed="rId2"/>
          <a:srcRect l="-22125" r="-22125"/>
          <a:stretch>
            <a:fillRect/>
          </a:stretch>
        </p:blipFill>
        <p:spPr>
          <a:xfrm>
            <a:off x="-2037749" y="1637730"/>
            <a:ext cx="13151283" cy="5220269"/>
          </a:xfr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Inkwell">
  <a:themeElements>
    <a:clrScheme name="Inkwell">
      <a:dk1>
        <a:sysClr val="windowText" lastClr="000000"/>
      </a:dk1>
      <a:lt1>
        <a:sysClr val="window" lastClr="FFFFFF"/>
      </a:lt1>
      <a:dk2>
        <a:srgbClr val="584D2E"/>
      </a:dk2>
      <a:lt2>
        <a:srgbClr val="EFE7C3"/>
      </a:lt2>
      <a:accent1>
        <a:srgbClr val="860908"/>
      </a:accent1>
      <a:accent2>
        <a:srgbClr val="4A0505"/>
      </a:accent2>
      <a:accent3>
        <a:srgbClr val="7A500A"/>
      </a:accent3>
      <a:accent4>
        <a:srgbClr val="C47810"/>
      </a:accent4>
      <a:accent5>
        <a:srgbClr val="827752"/>
      </a:accent5>
      <a:accent6>
        <a:srgbClr val="B5BB83"/>
      </a:accent6>
      <a:hlink>
        <a:srgbClr val="C47810"/>
      </a:hlink>
      <a:folHlink>
        <a:srgbClr val="F0A43A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Inkwell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30000"/>
              </a:schemeClr>
              <a:schemeClr val="phClr">
                <a:alpha val="10000"/>
                <a:satMod val="12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30000"/>
                <a:satMod val="150000"/>
              </a:schemeClr>
              <a:schemeClr val="phClr">
                <a:alpha val="10000"/>
                <a:satMod val="120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101600" dist="381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  <a:softEdge rad="63500"/>
          </a:effectLst>
        </a:effectStyle>
      </a:effectStyleLst>
      <a:bgFillStyleLst>
        <a:blipFill rotWithShape="1">
          <a:blip xmlns:r="http://schemas.openxmlformats.org/officeDocument/2006/relationships" r:embed="rId3"/>
          <a:stretch/>
        </a:blipFill>
        <a:blipFill rotWithShape="1">
          <a:blip xmlns:r="http://schemas.openxmlformats.org/officeDocument/2006/relationships" r:embed="rId4"/>
          <a:stretch/>
        </a:blipFill>
        <a:blipFill rotWithShape="1">
          <a:blip xmlns:r="http://schemas.openxmlformats.org/officeDocument/2006/relationships" r:embed="rId5"/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Inkwell.thmx</Template>
  <TotalTime>335</TotalTime>
  <Words>1079</Words>
  <Application>Microsoft Macintosh PowerPoint</Application>
  <PresentationFormat>Экран (4:3)</PresentationFormat>
  <Paragraphs>171</Paragraphs>
  <Slides>34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Inkwell</vt:lpstr>
      <vt:lpstr>Сирія 2011 </vt:lpstr>
      <vt:lpstr>Мета дослідження</vt:lpstr>
      <vt:lpstr>Об’єкт</vt:lpstr>
      <vt:lpstr>Предмет  дослідження</vt:lpstr>
      <vt:lpstr>Суб’єкти</vt:lpstr>
      <vt:lpstr>Об’єктне поле</vt:lpstr>
      <vt:lpstr>Передумови та причини конфлікту</vt:lpstr>
      <vt:lpstr>Політичний аспект</vt:lpstr>
      <vt:lpstr>Головні політичні причини </vt:lpstr>
      <vt:lpstr>Релігійний фактор </vt:lpstr>
      <vt:lpstr>Соціально-економічні причини</vt:lpstr>
      <vt:lpstr>Слайд 12</vt:lpstr>
      <vt:lpstr>Фази конфлікту</vt:lpstr>
      <vt:lpstr>Фаза 1</vt:lpstr>
      <vt:lpstr>Фаза 2</vt:lpstr>
      <vt:lpstr>Фаза 3</vt:lpstr>
      <vt:lpstr>Позиції міжнародного співтовариства</vt:lpstr>
      <vt:lpstr>Рада Безпеки ООН</vt:lpstr>
      <vt:lpstr>Ліга арабських держав</vt:lpstr>
      <vt:lpstr>Слайд 20</vt:lpstr>
      <vt:lpstr>Туреччина</vt:lpstr>
      <vt:lpstr>Йорданія</vt:lpstr>
      <vt:lpstr>Франція</vt:lpstr>
      <vt:lpstr>Російська Федерація</vt:lpstr>
      <vt:lpstr>Єгипет</vt:lpstr>
      <vt:lpstr>ЄС та США</vt:lpstr>
      <vt:lpstr>Сценарії розвитку конфлікту</vt:lpstr>
      <vt:lpstr>1. Перемога правлячого режиму</vt:lpstr>
      <vt:lpstr>2. Перемога повстанців</vt:lpstr>
      <vt:lpstr>3. Компроміс між владою та опозицією</vt:lpstr>
      <vt:lpstr>4. Гуманітарна інтервенція</vt:lpstr>
      <vt:lpstr>План врегулювання ЛАД</vt:lpstr>
      <vt:lpstr>План врегулювання</vt:lpstr>
      <vt:lpstr>Дякуємо за увагу! </vt:lpstr>
    </vt:vector>
  </TitlesOfParts>
  <Company>Work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Сирія 2011 </dc:title>
  <dc:creator>Mac User</dc:creator>
  <cp:lastModifiedBy>User</cp:lastModifiedBy>
  <cp:revision>32</cp:revision>
  <dcterms:created xsi:type="dcterms:W3CDTF">2011-12-05T09:23:38Z</dcterms:created>
  <dcterms:modified xsi:type="dcterms:W3CDTF">2011-12-07T18:43:24Z</dcterms:modified>
</cp:coreProperties>
</file>